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5" r:id="rId3"/>
    <p:sldId id="354" r:id="rId4"/>
    <p:sldId id="305" r:id="rId5"/>
    <p:sldId id="309" r:id="rId6"/>
    <p:sldId id="359" r:id="rId7"/>
    <p:sldId id="360" r:id="rId8"/>
    <p:sldId id="355" r:id="rId9"/>
    <p:sldId id="357" r:id="rId10"/>
    <p:sldId id="358" r:id="rId11"/>
    <p:sldId id="361"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6" d="100"/>
          <a:sy n="56" d="100"/>
        </p:scale>
        <p:origin x="73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BF4CB4-240B-4FB8-A8CB-ECFC616ECBE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C66D44C-3E8F-44F2-8299-6A49CE8A53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662EEE3-F357-4CE0-B917-937F665B0993}"/>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6C6CFBE5-ECEC-418A-9626-E746C86DADA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56C22C9-34D4-4196-99FA-8DE20371CD7F}"/>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394720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E1220C-FF31-4815-9EBF-E93C4F349DB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7A27965-C1D3-424D-8390-480E4B6AD07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436A363-A694-4A83-9E5E-10EC6A71DB51}"/>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DDB915A7-0066-4457-A34B-8E375E73EEC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BF78D0-B3B0-4C0F-A750-DF649FA3110E}"/>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2790554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04A410-20B0-47D7-945F-3ABF63D2744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6C25FB9-BC6E-464D-8F9B-BA31BD3FA5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3A3CC70-EE9D-423B-827A-B0640D39554B}"/>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523F9940-1A30-40CC-ABB1-72F8AF423E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62142D9-089D-4495-8123-0EAB5A49BCA2}"/>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393988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928568-9E2A-4E2B-85A9-94148A98B5A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005CBF3-F498-41AF-B25C-9A88FC6CB50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E89A74F-90C4-4DE5-8D88-4F278B78845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E5A0811-8473-41EC-BACC-E7E93C3181A3}"/>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6" name="Нижний колонтитул 5">
            <a:extLst>
              <a:ext uri="{FF2B5EF4-FFF2-40B4-BE49-F238E27FC236}">
                <a16:creationId xmlns:a16="http://schemas.microsoft.com/office/drawing/2014/main" id="{EE0C5556-18B4-4573-A097-6742F1B9674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CC93EE1-3E77-4CE4-8533-61A00DA8E8A1}"/>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180221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806A32-E38D-4CBF-9B60-6800E1DC1C7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AA12CAF-F23E-48C5-B0A5-880DB8E52B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EED9D9F-BE98-4BBC-A7AE-C503070A4F7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66B0027-6436-478A-A5AD-814AFC9746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CF20595-6618-478E-B5EE-582A26A597B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55EB84F-8C73-478B-98F8-91FF1D169C82}"/>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8" name="Нижний колонтитул 7">
            <a:extLst>
              <a:ext uri="{FF2B5EF4-FFF2-40B4-BE49-F238E27FC236}">
                <a16:creationId xmlns:a16="http://schemas.microsoft.com/office/drawing/2014/main" id="{0778DAAA-D6CF-4669-A223-6C58A25098B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B1B9D49-0013-498C-A218-D04EFB1856C3}"/>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16545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79DE23-1AFF-40AC-AEDA-29C19F98169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C8FA61E-231B-4475-9029-583D8CE756DB}"/>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4" name="Нижний колонтитул 3">
            <a:extLst>
              <a:ext uri="{FF2B5EF4-FFF2-40B4-BE49-F238E27FC236}">
                <a16:creationId xmlns:a16="http://schemas.microsoft.com/office/drawing/2014/main" id="{D852524C-8D20-4157-BC7F-DA3A89403BB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74D3106-9EEF-4587-9F6B-32F0AF35AC93}"/>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753950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03877AF-7E02-44A1-9D01-A0D9C26F2040}"/>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3" name="Нижний колонтитул 2">
            <a:extLst>
              <a:ext uri="{FF2B5EF4-FFF2-40B4-BE49-F238E27FC236}">
                <a16:creationId xmlns:a16="http://schemas.microsoft.com/office/drawing/2014/main" id="{E5104E8D-BA2C-4FA2-847F-28A55778E7B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E1E54FA-53FF-415A-AD37-8C025B6848B8}"/>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337713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233F95-10A8-4EAC-BB61-FDD72E17706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D4476F45-3B25-4863-8B06-B1D305C6B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E51C573-DA1B-4CAF-A1F6-D6F06E4D53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79E76FA-0631-4238-9602-F31FC447A800}"/>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6" name="Нижний колонтитул 5">
            <a:extLst>
              <a:ext uri="{FF2B5EF4-FFF2-40B4-BE49-F238E27FC236}">
                <a16:creationId xmlns:a16="http://schemas.microsoft.com/office/drawing/2014/main" id="{18965A1F-9AF4-4C66-985F-D8D20FCF7E3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0921002-26C5-4830-9821-93958DED7D5C}"/>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2687717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70E8E3-6F56-49A5-8BEE-DC3856D9352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D22BD4C-5C33-475E-AD37-62B22DAF33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F8AEEB9-1F13-4176-A6BE-39A1D0197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F9396C9-0821-454E-AC19-4D2DB4387899}"/>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6" name="Нижний колонтитул 5">
            <a:extLst>
              <a:ext uri="{FF2B5EF4-FFF2-40B4-BE49-F238E27FC236}">
                <a16:creationId xmlns:a16="http://schemas.microsoft.com/office/drawing/2014/main" id="{08432D0A-538C-49C8-9869-2A65D228A4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F02D2C4-8DB6-4ADB-A727-D0EE6266A497}"/>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242232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404E9A-E2C7-4904-8E64-FD725CCB75E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EB944EA-40C4-48D0-B230-40C1461457A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9516716-3404-4243-92E2-615F07ACBE90}"/>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BCA76042-F1B2-4E93-8DCC-B9FF8454E7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AB1D1D6-2F0E-4902-AD44-45DE1DAF06C4}"/>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1855350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F10B8EB-ED4F-4A94-BFDC-463DBA2A8E3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C71C8D4-ECFC-4A07-9D55-0B7881504C3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E1BB28B-0B93-499E-A936-A9B8FD963708}"/>
              </a:ext>
            </a:extLst>
          </p:cNvPr>
          <p:cNvSpPr>
            <a:spLocks noGrp="1"/>
          </p:cNvSpPr>
          <p:nvPr>
            <p:ph type="dt" sz="half" idx="10"/>
          </p:nvPr>
        </p:nvSpPr>
        <p:spPr/>
        <p:txBody>
          <a:body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1CFD433E-56BB-4143-97CD-9F745DC2F4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ADDA2B6-4838-454C-B0D4-A7784D2DD846}"/>
              </a:ext>
            </a:extLst>
          </p:cNvPr>
          <p:cNvSpPr>
            <a:spLocks noGrp="1"/>
          </p:cNvSpPr>
          <p:nvPr>
            <p:ph type="sldNum" sz="quarter" idx="12"/>
          </p:nvPr>
        </p:nvSpPr>
        <p:spPr/>
        <p:txBody>
          <a:bodyPr/>
          <a:lstStyle/>
          <a:p>
            <a:fld id="{83424066-7CE2-4DC7-BE1B-C2405DEE3A8A}" type="slidenum">
              <a:rPr lang="ru-RU" smtClean="0"/>
              <a:t>‹#›</a:t>
            </a:fld>
            <a:endParaRPr lang="ru-RU"/>
          </a:p>
        </p:txBody>
      </p:sp>
    </p:spTree>
    <p:extLst>
      <p:ext uri="{BB962C8B-B14F-4D97-AF65-F5344CB8AC3E}">
        <p14:creationId xmlns:p14="http://schemas.microsoft.com/office/powerpoint/2010/main" val="2213117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92100"/>
            <a:ext cx="10972800" cy="1384300"/>
          </a:xfrm>
        </p:spPr>
        <p:txBody>
          <a:bodyPr/>
          <a:lstStyle/>
          <a:p>
            <a:r>
              <a:rPr lang="ru-RU"/>
              <a:t>Образец заголовка</a:t>
            </a:r>
          </a:p>
        </p:txBody>
      </p:sp>
      <p:sp>
        <p:nvSpPr>
          <p:cNvPr id="3" name="Таблица 2"/>
          <p:cNvSpPr>
            <a:spLocks noGrp="1"/>
          </p:cNvSpPr>
          <p:nvPr>
            <p:ph type="tbl" idx="1"/>
          </p:nvPr>
        </p:nvSpPr>
        <p:spPr>
          <a:xfrm>
            <a:off x="609600" y="1905000"/>
            <a:ext cx="10972800" cy="4114800"/>
          </a:xfrm>
        </p:spPr>
        <p:txBody>
          <a:bodyPr rtlCol="0">
            <a:normAutofit/>
          </a:bodyPr>
          <a:lstStyle/>
          <a:p>
            <a:pPr lvl="0"/>
            <a:endParaRPr lang="ru-RU" noProof="0"/>
          </a:p>
        </p:txBody>
      </p:sp>
      <p:sp>
        <p:nvSpPr>
          <p:cNvPr id="4" name="Rectangle 4"/>
          <p:cNvSpPr>
            <a:spLocks noGrp="1" noChangeArrowheads="1"/>
          </p:cNvSpPr>
          <p:nvPr>
            <p:ph type="dt" sz="half" idx="10"/>
          </p:nvPr>
        </p:nvSpPr>
        <p:spPr/>
        <p:txBody>
          <a:bodyPr/>
          <a:lstStyle>
            <a:lvl1pPr>
              <a:defRPr/>
            </a:lvl1pPr>
          </a:lstStyle>
          <a:p>
            <a:pPr>
              <a:defRPr/>
            </a:pPr>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2B81A720-D2B6-49D2-B27F-B337A63D4132}" type="slidenum">
              <a:rPr lang="ru-RU"/>
              <a:pPr>
                <a:defRPr/>
              </a:pPr>
              <a:t>‹#›</a:t>
            </a:fld>
            <a:endParaRPr lang="ru-RU"/>
          </a:p>
        </p:txBody>
      </p:sp>
    </p:spTree>
    <p:extLst>
      <p:ext uri="{BB962C8B-B14F-4D97-AF65-F5344CB8AC3E}">
        <p14:creationId xmlns:p14="http://schemas.microsoft.com/office/powerpoint/2010/main" val="633305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B2E23A-9E5C-4CDE-9E42-FB7A759160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E7BC184-FF32-411C-98F2-860761F2D9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A2CDE64-1478-4898-821B-85C960FEA9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72657-3F61-4BF3-8467-8442104A4CF6}" type="datetimeFigureOut">
              <a:rPr lang="ru-RU" smtClean="0"/>
              <a:t>27.03.2020</a:t>
            </a:fld>
            <a:endParaRPr lang="ru-RU"/>
          </a:p>
        </p:txBody>
      </p:sp>
      <p:sp>
        <p:nvSpPr>
          <p:cNvPr id="5" name="Нижний колонтитул 4">
            <a:extLst>
              <a:ext uri="{FF2B5EF4-FFF2-40B4-BE49-F238E27FC236}">
                <a16:creationId xmlns:a16="http://schemas.microsoft.com/office/drawing/2014/main" id="{09DA12AE-9FBF-4049-ADDC-D26CB4E203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A139262-1634-46DD-AF27-676307181B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424066-7CE2-4DC7-BE1B-C2405DEE3A8A}" type="slidenum">
              <a:rPr lang="ru-RU" smtClean="0"/>
              <a:t>‹#›</a:t>
            </a:fld>
            <a:endParaRPr lang="ru-RU"/>
          </a:p>
        </p:txBody>
      </p:sp>
    </p:spTree>
    <p:extLst>
      <p:ext uri="{BB962C8B-B14F-4D97-AF65-F5344CB8AC3E}">
        <p14:creationId xmlns:p14="http://schemas.microsoft.com/office/powerpoint/2010/main" val="20917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vts.mybb.ru/click.php?http://uploads.ru/zSXi4.jpg" TargetMode="Externa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hyperlink" Target="http://vts.mybb.ru/click.php?http://uploads.ru/s1EtR.jp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http://www.geokraft.ru/images/items/resized/02a2850bd5b02d7d99a4e007061ba47a.jpg" TargetMode="External"/><Relationship Id="rId3" Type="http://schemas.openxmlformats.org/officeDocument/2006/relationships/image" Target="http://geocourse.kz/img/virtuemart/product/SP-focus-30.jpg" TargetMode="External"/><Relationship Id="rId7" Type="http://schemas.openxmlformats.org/officeDocument/2006/relationships/image" Target="http://www.geokraft.ru/images/items/resized/bb733727b3e3c421782e7c8b229988a5.jpg" TargetMode="External"/><Relationship Id="rId12" Type="http://schemas.openxmlformats.org/officeDocument/2006/relationships/image" Target="../media/image16.jpeg"/><Relationship Id="rId17" Type="http://schemas.openxmlformats.org/officeDocument/2006/relationships/image" Target="http://www.geokraft.ru/images/items/original/c8eefc110309965f54df92281a7f3e4c.jpg" TargetMode="External"/><Relationship Id="rId2" Type="http://schemas.openxmlformats.org/officeDocument/2006/relationships/image" Target="../media/image11.jpeg"/><Relationship Id="rId16" Type="http://schemas.openxmlformats.org/officeDocument/2006/relationships/image" Target="../media/image18.jpeg"/><Relationship Id="rId1" Type="http://schemas.openxmlformats.org/officeDocument/2006/relationships/slideLayout" Target="../slideLayouts/slideLayout12.xml"/><Relationship Id="rId6" Type="http://schemas.openxmlformats.org/officeDocument/2006/relationships/image" Target="../media/image13.jpeg"/><Relationship Id="rId11" Type="http://schemas.openxmlformats.org/officeDocument/2006/relationships/image" Target="http://geo-bazar.ru/uploaded_files/1430317409.JPG" TargetMode="External"/><Relationship Id="rId5" Type="http://schemas.openxmlformats.org/officeDocument/2006/relationships/image" Target="http://www.geobrand.ru/upload/iblock/46d/46d4c9097acc5d6e9e2398efdc1d56d3.jpg" TargetMode="External"/><Relationship Id="rId15" Type="http://schemas.openxmlformats.org/officeDocument/2006/relationships/image" Target="http://www.prin.ru/upload/information_system_17/1/6/5/item_165/information_items_1224492380.jpg" TargetMode="External"/><Relationship Id="rId10" Type="http://schemas.openxmlformats.org/officeDocument/2006/relationships/image" Target="../media/image15.jpeg"/><Relationship Id="rId4" Type="http://schemas.openxmlformats.org/officeDocument/2006/relationships/image" Target="../media/image12.jpeg"/><Relationship Id="rId9" Type="http://schemas.openxmlformats.org/officeDocument/2006/relationships/image" Target="http://www.pngeo.ru/images/shop/taheo/leica_TS02.jpg" TargetMode="External"/><Relationship Id="rId1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http://www.geobrand.ru/upload/iblock/46d/46d4c9097acc5d6e9e2398efdc1d56d3.jpg"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9823BD-AB49-4280-AA0C-8D0C9025F343}"/>
              </a:ext>
            </a:extLst>
          </p:cNvPr>
          <p:cNvSpPr>
            <a:spLocks noGrp="1"/>
          </p:cNvSpPr>
          <p:nvPr>
            <p:ph type="ctrTitle"/>
          </p:nvPr>
        </p:nvSpPr>
        <p:spPr>
          <a:xfrm>
            <a:off x="1524000" y="1954876"/>
            <a:ext cx="9144000" cy="2387600"/>
          </a:xfrm>
        </p:spPr>
        <p:txBody>
          <a:bodyPr>
            <a:normAutofit/>
          </a:bodyPr>
          <a:lstStyle/>
          <a:p>
            <a:r>
              <a:rPr lang="kk-KZ" sz="5400" b="1" dirty="0">
                <a:latin typeface="Times New Roman" panose="02020603050405020304" pitchFamily="18" charset="0"/>
                <a:cs typeface="Times New Roman" panose="02020603050405020304" pitchFamily="18" charset="0"/>
              </a:rPr>
              <a:t>Радиоқашықтық өлшеуіштер. Жарық қашықтық өлшеуіштер</a:t>
            </a:r>
            <a:endParaRPr lang="ru-RU"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721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Заголовок 2">
            <a:extLst>
              <a:ext uri="{FF2B5EF4-FFF2-40B4-BE49-F238E27FC236}">
                <a16:creationId xmlns:a16="http://schemas.microsoft.com/office/drawing/2014/main" id="{01C1AEF1-B8CB-46CB-8511-D412EF48A568}"/>
              </a:ext>
            </a:extLst>
          </p:cNvPr>
          <p:cNvSpPr>
            <a:spLocks noGrp="1"/>
          </p:cNvSpPr>
          <p:nvPr>
            <p:ph type="title"/>
          </p:nvPr>
        </p:nvSpPr>
        <p:spPr>
          <a:xfrm>
            <a:off x="2424113" y="188913"/>
            <a:ext cx="7467600" cy="500062"/>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a:lstStyle/>
          <a:p>
            <a:pPr algn="ctr">
              <a:defRPr/>
            </a:pPr>
            <a:r>
              <a:rPr lang="kk-KZ" sz="2400" b="1" dirty="0"/>
              <a:t>Радиоқашықтық өлшеуіштер</a:t>
            </a:r>
            <a:endParaRPr lang="ru-RU" sz="2400" b="1" dirty="0"/>
          </a:p>
        </p:txBody>
      </p:sp>
      <p:sp>
        <p:nvSpPr>
          <p:cNvPr id="23555" name="Объект 1">
            <a:extLst>
              <a:ext uri="{FF2B5EF4-FFF2-40B4-BE49-F238E27FC236}">
                <a16:creationId xmlns:a16="http://schemas.microsoft.com/office/drawing/2014/main" id="{B60A016D-83B8-4047-BF71-65B1A4FA1FBC}"/>
              </a:ext>
            </a:extLst>
          </p:cNvPr>
          <p:cNvSpPr>
            <a:spLocks noGrp="1"/>
          </p:cNvSpPr>
          <p:nvPr>
            <p:ph sz="quarter" idx="1"/>
          </p:nvPr>
        </p:nvSpPr>
        <p:spPr>
          <a:xfrm>
            <a:off x="1738313" y="1071564"/>
            <a:ext cx="8572500" cy="642937"/>
          </a:xfrm>
        </p:spPr>
        <p:txBody>
          <a:bodyPr/>
          <a:lstStyle/>
          <a:p>
            <a:pPr marL="0" indent="354013" algn="just">
              <a:buNone/>
            </a:pPr>
            <a:endParaRPr lang="ru-RU" altLang="ru-RU" sz="2900"/>
          </a:p>
          <a:p>
            <a:pPr marL="0" indent="354013" algn="just">
              <a:buNone/>
            </a:pPr>
            <a:endParaRPr lang="ru-RU" altLang="ru-RU" sz="2900"/>
          </a:p>
          <a:p>
            <a:pPr marL="0" indent="354013" algn="just">
              <a:buNone/>
            </a:pPr>
            <a:endParaRPr lang="ru-RU" altLang="ru-RU" sz="2900"/>
          </a:p>
        </p:txBody>
      </p:sp>
      <p:sp>
        <p:nvSpPr>
          <p:cNvPr id="23556" name="Прямоугольник 8">
            <a:extLst>
              <a:ext uri="{FF2B5EF4-FFF2-40B4-BE49-F238E27FC236}">
                <a16:creationId xmlns:a16="http://schemas.microsoft.com/office/drawing/2014/main" id="{7B81C53C-626F-4DD5-840A-E348227BAD74}"/>
              </a:ext>
            </a:extLst>
          </p:cNvPr>
          <p:cNvSpPr>
            <a:spLocks noChangeArrowheads="1"/>
          </p:cNvSpPr>
          <p:nvPr/>
        </p:nvSpPr>
        <p:spPr bwMode="auto">
          <a:xfrm>
            <a:off x="2095501" y="1000125"/>
            <a:ext cx="78581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just" eaLnBrk="1" hangingPunct="1">
              <a:spcBef>
                <a:spcPct val="0"/>
              </a:spcBef>
              <a:buClrTx/>
              <a:buSzTx/>
              <a:buFontTx/>
              <a:buNone/>
            </a:pPr>
            <a:r>
              <a:rPr lang="kk-KZ" altLang="ru-RU" sz="2000">
                <a:latin typeface="Times New Roman" panose="02020603050405020304" pitchFamily="18" charset="0"/>
                <a:cs typeface="Times New Roman" panose="02020603050405020304" pitchFamily="18" charset="0"/>
              </a:rPr>
              <a:t>Қашықтықтарды өлшеудің  радиоэлектронды әдістер негізінде жарық және радиолокация жатыр, яғни түрлі объектілердің бағытын, қашықтығын, орналасу орнын бұлардан шағылыстырған не бұлармен шығарылған жарық және радиотолқындар бойынша жүргізу. Бұнда электромагниттік толқындардың сәуле тарату  көзінен шағылыстырғышқа дейін және қайта сәуле  таратуды қабылдағышына қарай қашықтықты өтуге кеткен уақытты анықтайды.</a:t>
            </a:r>
            <a:endParaRPr lang="ru-RU" altLang="ru-RU" sz="2000">
              <a:latin typeface="Times New Roman" panose="02020603050405020304" pitchFamily="18" charset="0"/>
              <a:cs typeface="Times New Roman" panose="02020603050405020304" pitchFamily="18" charset="0"/>
            </a:endParaRPr>
          </a:p>
          <a:p>
            <a:pPr algn="just" eaLnBrk="1" hangingPunct="1">
              <a:spcBef>
                <a:spcPct val="0"/>
              </a:spcBef>
              <a:buClrTx/>
              <a:buSzTx/>
              <a:buFontTx/>
              <a:buNone/>
            </a:pPr>
            <a:r>
              <a:rPr lang="kk-KZ" altLang="ru-RU" sz="2000">
                <a:latin typeface="Times New Roman" panose="02020603050405020304" pitchFamily="18" charset="0"/>
                <a:cs typeface="Times New Roman" panose="02020603050405020304" pitchFamily="18" charset="0"/>
              </a:rPr>
              <a:t>Электромагниттік толқындардың таралу жылдамдығын біле отырып (вакуумде 299792,5 км/с), қабылдағыштан шағылыстырғышқа дейін D қашықтығын анықтауға болады:</a:t>
            </a:r>
            <a:endParaRPr lang="ru-RU" altLang="ru-RU" sz="2000">
              <a:latin typeface="Times New Roman" panose="02020603050405020304" pitchFamily="18" charset="0"/>
              <a:cs typeface="Times New Roman" panose="02020603050405020304" pitchFamily="18" charset="0"/>
            </a:endParaRPr>
          </a:p>
        </p:txBody>
      </p:sp>
      <p:sp>
        <p:nvSpPr>
          <p:cNvPr id="23557" name="Rectangle 6">
            <a:extLst>
              <a:ext uri="{FF2B5EF4-FFF2-40B4-BE49-F238E27FC236}">
                <a16:creationId xmlns:a16="http://schemas.microsoft.com/office/drawing/2014/main" id="{FC95FACD-916D-4021-AD07-090B96DF7325}"/>
              </a:ext>
            </a:extLst>
          </p:cNvPr>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endParaRPr lang="ru-RU" altLang="ru-RU" sz="1800">
              <a:latin typeface="Arial" panose="020B0604020202020204" pitchFamily="34" charset="0"/>
            </a:endParaRPr>
          </a:p>
        </p:txBody>
      </p:sp>
      <p:graphicFrame>
        <p:nvGraphicFramePr>
          <p:cNvPr id="23558" name="Object 5">
            <a:extLst>
              <a:ext uri="{FF2B5EF4-FFF2-40B4-BE49-F238E27FC236}">
                <a16:creationId xmlns:a16="http://schemas.microsoft.com/office/drawing/2014/main" id="{CE7B5744-B2FF-4841-A7D0-D871FF66AFE8}"/>
              </a:ext>
            </a:extLst>
          </p:cNvPr>
          <p:cNvGraphicFramePr>
            <a:graphicFrameLocks noChangeAspect="1"/>
          </p:cNvGraphicFramePr>
          <p:nvPr/>
        </p:nvGraphicFramePr>
        <p:xfrm>
          <a:off x="5448300" y="4221164"/>
          <a:ext cx="719138" cy="568325"/>
        </p:xfrm>
        <a:graphic>
          <a:graphicData uri="http://schemas.openxmlformats.org/presentationml/2006/ole">
            <mc:AlternateContent xmlns:mc="http://schemas.openxmlformats.org/markup-compatibility/2006">
              <mc:Choice xmlns:v="urn:schemas-microsoft-com:vml" Requires="v">
                <p:oleObj spid="_x0000_s1028" name="Формула" r:id="rId3" imgW="495085" imgH="393529" progId="Equation.3">
                  <p:embed/>
                </p:oleObj>
              </mc:Choice>
              <mc:Fallback>
                <p:oleObj name="Формула" r:id="rId3" imgW="495085" imgH="393529" progId="Equation.3">
                  <p:embed/>
                  <p:pic>
                    <p:nvPicPr>
                      <p:cNvPr id="23558" name="Object 5">
                        <a:extLst>
                          <a:ext uri="{FF2B5EF4-FFF2-40B4-BE49-F238E27FC236}">
                            <a16:creationId xmlns:a16="http://schemas.microsoft.com/office/drawing/2014/main" id="{CE7B5744-B2FF-4841-A7D0-D871FF66AF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00" y="4221164"/>
                        <a:ext cx="7191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9" name="Rectangle 7">
            <a:extLst>
              <a:ext uri="{FF2B5EF4-FFF2-40B4-BE49-F238E27FC236}">
                <a16:creationId xmlns:a16="http://schemas.microsoft.com/office/drawing/2014/main" id="{961EC7FA-D2F9-4276-A8FE-9DFC61EC381C}"/>
              </a:ext>
            </a:extLst>
          </p:cNvPr>
          <p:cNvSpPr>
            <a:spLocks noChangeArrowheads="1"/>
          </p:cNvSpPr>
          <p:nvPr/>
        </p:nvSpPr>
        <p:spPr bwMode="auto">
          <a:xfrm>
            <a:off x="2135188" y="4979988"/>
            <a:ext cx="77771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539750">
              <a:spcBef>
                <a:spcPts val="600"/>
              </a:spcBef>
              <a:buClr>
                <a:schemeClr val="accent1"/>
              </a:buClr>
              <a:buSzPct val="70000"/>
              <a:buFont typeface="Wingdings" panose="05000000000000000000" pitchFamily="2" charset="2"/>
              <a:buChar char=""/>
              <a:tabLst>
                <a:tab pos="1257300" algn="l"/>
              </a:tabLst>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tabLst>
                <a:tab pos="1257300" algn="l"/>
              </a:tabLst>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tabLst>
                <a:tab pos="1257300" algn="l"/>
              </a:tabLst>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tabLst>
                <a:tab pos="1257300" algn="l"/>
              </a:tabLst>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9pPr>
          </a:lstStyle>
          <a:p>
            <a:pPr algn="just">
              <a:spcBef>
                <a:spcPct val="0"/>
              </a:spcBef>
              <a:buClrTx/>
              <a:buSzTx/>
              <a:buFontTx/>
              <a:buNone/>
            </a:pPr>
            <a:r>
              <a:rPr lang="kk-KZ" altLang="ru-RU" sz="2000">
                <a:latin typeface="Times New Roman" panose="02020603050405020304" pitchFamily="18" charset="0"/>
                <a:cs typeface="Times New Roman" panose="02020603050405020304" pitchFamily="18" charset="0"/>
              </a:rPr>
              <a:t>мұндағы </a:t>
            </a:r>
            <a:r>
              <a:rPr lang="ru-RU" altLang="ru-RU" sz="2000">
                <a:latin typeface="Times New Roman" panose="02020603050405020304" pitchFamily="18" charset="0"/>
                <a:cs typeface="Times New Roman" panose="02020603050405020304" pitchFamily="18" charset="0"/>
                <a:sym typeface="Symbol" panose="05050102010706020507" pitchFamily="18" charset="2"/>
              </a:rPr>
              <a:t></a:t>
            </a:r>
            <a:r>
              <a:rPr lang="kk-KZ" altLang="ru-RU" sz="2000">
                <a:latin typeface="Times New Roman" panose="02020603050405020304" pitchFamily="18" charset="0"/>
                <a:cs typeface="Times New Roman" panose="02020603050405020304" pitchFamily="18" charset="0"/>
              </a:rPr>
              <a:t> - атмосферадағы электромагниттік толқындардың таралу жылдамдығы;</a:t>
            </a:r>
            <a:endParaRPr lang="ru-RU" altLang="ru-RU" sz="2000">
              <a:latin typeface="Times New Roman" panose="02020603050405020304" pitchFamily="18" charset="0"/>
              <a:cs typeface="Times New Roman" panose="02020603050405020304" pitchFamily="18" charset="0"/>
              <a:sym typeface="Symbol" panose="05050102010706020507" pitchFamily="18" charset="2"/>
            </a:endParaRPr>
          </a:p>
          <a:p>
            <a:pPr algn="just">
              <a:spcBef>
                <a:spcPct val="0"/>
              </a:spcBef>
              <a:buClrTx/>
              <a:buSzTx/>
              <a:buFontTx/>
              <a:buNone/>
            </a:pPr>
            <a:r>
              <a:rPr lang="en-US" altLang="ru-RU">
                <a:latin typeface="Times New Roman" panose="02020603050405020304" pitchFamily="18" charset="0"/>
                <a:cs typeface="Times New Roman" panose="02020603050405020304" pitchFamily="18" charset="0"/>
                <a:sym typeface="Symbol" panose="05050102010706020507" pitchFamily="18" charset="2"/>
              </a:rPr>
              <a:t>ᵗ</a:t>
            </a:r>
            <a:r>
              <a:rPr lang="kk-KZ" altLang="ru-RU" sz="2000">
                <a:latin typeface="Times New Roman" panose="02020603050405020304" pitchFamily="18" charset="0"/>
                <a:cs typeface="Times New Roman" panose="02020603050405020304" pitchFamily="18" charset="0"/>
                <a:sym typeface="Symbol" panose="05050102010706020507" pitchFamily="18" charset="2"/>
              </a:rPr>
              <a:t> - электромагниттік толқындардың қашықтығын 2 рет өлшеу кезінде кеткен уақыты.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Номер слайда 2">
            <a:extLst>
              <a:ext uri="{FF2B5EF4-FFF2-40B4-BE49-F238E27FC236}">
                <a16:creationId xmlns:a16="http://schemas.microsoft.com/office/drawing/2014/main" id="{C55A665D-2F0F-4687-A64E-936C4B679188}"/>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endParaRPr lang="ru-RU" altLang="ru-RU" sz="1400">
              <a:solidFill>
                <a:srgbClr val="FFFFFF"/>
              </a:solidFill>
              <a:latin typeface="Arial" panose="020B0604020202020204" pitchFamily="34" charset="0"/>
            </a:endParaRPr>
          </a:p>
        </p:txBody>
      </p:sp>
      <p:sp>
        <p:nvSpPr>
          <p:cNvPr id="24579" name="Прямоугольник 8">
            <a:extLst>
              <a:ext uri="{FF2B5EF4-FFF2-40B4-BE49-F238E27FC236}">
                <a16:creationId xmlns:a16="http://schemas.microsoft.com/office/drawing/2014/main" id="{27F550F3-F9C7-4629-942A-28BC2ED25831}"/>
              </a:ext>
            </a:extLst>
          </p:cNvPr>
          <p:cNvSpPr>
            <a:spLocks noChangeArrowheads="1"/>
          </p:cNvSpPr>
          <p:nvPr/>
        </p:nvSpPr>
        <p:spPr bwMode="auto">
          <a:xfrm>
            <a:off x="2095501" y="1000125"/>
            <a:ext cx="7858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just" eaLnBrk="1" hangingPunct="1">
              <a:spcBef>
                <a:spcPct val="0"/>
              </a:spcBef>
              <a:buClrTx/>
              <a:buSzTx/>
              <a:buFontTx/>
              <a:buNone/>
            </a:pPr>
            <a:r>
              <a:rPr lang="kk-KZ" altLang="ru-RU" sz="2000">
                <a:latin typeface="Times New Roman" panose="02020603050405020304" pitchFamily="18" charset="0"/>
                <a:cs typeface="Times New Roman" panose="02020603050405020304" pitchFamily="18" charset="0"/>
              </a:rPr>
              <a:t>Электромагниттік тербеліс толқындардың ұзындығына бұлардың жер атмосферасында таралу сипаты тәуелді болып табылады. Сондықтан геодезиялық мақсаттарда радиотолқындар қолданылады – ұзын толқындардан сантиметрлі не миллиметрлі  ұзындықты толқындарға дейін және  инфрақызыл толқындар  мен спектрдің  көрнекті учаскесі.</a:t>
            </a:r>
            <a:endParaRPr lang="ru-RU" altLang="ru-RU" sz="2000">
              <a:latin typeface="Times New Roman" panose="02020603050405020304" pitchFamily="18" charset="0"/>
              <a:cs typeface="Times New Roman" panose="02020603050405020304" pitchFamily="18" charset="0"/>
            </a:endParaRPr>
          </a:p>
        </p:txBody>
      </p:sp>
      <p:sp>
        <p:nvSpPr>
          <p:cNvPr id="24580" name="AutoShape 12" descr="Картинки по запросу фото светодальномеров">
            <a:extLst>
              <a:ext uri="{FF2B5EF4-FFF2-40B4-BE49-F238E27FC236}">
                <a16:creationId xmlns:a16="http://schemas.microsoft.com/office/drawing/2014/main" id="{1BF207B0-8B66-4853-A740-2B23BD53B4F7}"/>
              </a:ext>
            </a:extLst>
          </p:cNvPr>
          <p:cNvSpPr>
            <a:spLocks noChangeAspect="1" noChangeArrowheads="1"/>
          </p:cNvSpPr>
          <p:nvPr/>
        </p:nvSpPr>
        <p:spPr bwMode="auto">
          <a:xfrm>
            <a:off x="1587500" y="-136525"/>
            <a:ext cx="12573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endParaRPr lang="ru-RU" altLang="ru-RU" sz="1800">
              <a:latin typeface="Arial" panose="020B0604020202020204" pitchFamily="34" charset="0"/>
            </a:endParaRPr>
          </a:p>
        </p:txBody>
      </p:sp>
      <p:pic>
        <p:nvPicPr>
          <p:cNvPr id="24581" name="Picture 13" descr="http://s2.uploads.ru/t/zSXi4.jpg">
            <a:hlinkClick r:id="rId2"/>
            <a:extLst>
              <a:ext uri="{FF2B5EF4-FFF2-40B4-BE49-F238E27FC236}">
                <a16:creationId xmlns:a16="http://schemas.microsoft.com/office/drawing/2014/main" id="{5C12E1BE-19E5-4AFE-A085-729F73EB4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538" y="32131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5" descr="http://s3.uploads.ru/t/s1EtR.jpg">
            <a:hlinkClick r:id="rId4"/>
            <a:extLst>
              <a:ext uri="{FF2B5EF4-FFF2-40B4-BE49-F238E27FC236}">
                <a16:creationId xmlns:a16="http://schemas.microsoft.com/office/drawing/2014/main" id="{0CFDE4EA-FFB8-4E1C-946A-6A8C141A80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188" y="32131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Прямоугольник 15">
            <a:extLst>
              <a:ext uri="{FF2B5EF4-FFF2-40B4-BE49-F238E27FC236}">
                <a16:creationId xmlns:a16="http://schemas.microsoft.com/office/drawing/2014/main" id="{756B35A5-C063-4700-9546-2A1789BFBDF3}"/>
              </a:ext>
            </a:extLst>
          </p:cNvPr>
          <p:cNvSpPr>
            <a:spLocks noChangeArrowheads="1"/>
          </p:cNvSpPr>
          <p:nvPr/>
        </p:nvSpPr>
        <p:spPr bwMode="auto">
          <a:xfrm>
            <a:off x="3719513" y="6021389"/>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ts val="600"/>
              </a:spcBef>
              <a:buClr>
                <a:schemeClr val="accent1"/>
              </a:buClr>
              <a:buSzPct val="70000"/>
              <a:buFont typeface="Wingdings" panose="05000000000000000000" pitchFamily="2" charset="2"/>
              <a:buChar char=""/>
              <a:tabLst>
                <a:tab pos="1257300" algn="l"/>
              </a:tabLst>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tabLst>
                <a:tab pos="1257300" algn="l"/>
              </a:tabLst>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tabLst>
                <a:tab pos="1257300" algn="l"/>
              </a:tabLst>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tabLst>
                <a:tab pos="1257300" algn="l"/>
              </a:tabLst>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tabLst>
                <a:tab pos="1257300" algn="l"/>
              </a:tabLst>
              <a:defRPr sz="1600">
                <a:solidFill>
                  <a:schemeClr val="tx1"/>
                </a:solidFill>
                <a:latin typeface="Century Schoolbook" panose="02040604050505020304" pitchFamily="18" charset="0"/>
              </a:defRPr>
            </a:lvl9pPr>
          </a:lstStyle>
          <a:p>
            <a:pPr algn="just">
              <a:spcBef>
                <a:spcPct val="0"/>
              </a:spcBef>
              <a:buClrTx/>
              <a:buSzTx/>
              <a:buFontTx/>
              <a:buNone/>
            </a:pPr>
            <a:r>
              <a:rPr lang="kk-KZ" altLang="ru-RU" sz="1800">
                <a:latin typeface="Times New Roman" panose="02020603050405020304" pitchFamily="18" charset="0"/>
                <a:cs typeface="Times New Roman" panose="02020603050405020304" pitchFamily="18" charset="0"/>
              </a:rPr>
              <a:t>Радиоөлшеуіш МТ- А1 </a:t>
            </a:r>
            <a:endParaRPr lang="ru-RU" altLang="ru-RU" sz="1800">
              <a:latin typeface="Times New Roman" panose="02020603050405020304" pitchFamily="18" charset="0"/>
              <a:cs typeface="Times New Roman" panose="02020603050405020304" pitchFamily="18" charset="0"/>
              <a:sym typeface="Symbol" panose="05050102010706020507" pitchFamily="18" charset="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Прямоугольник 1">
            <a:extLst>
              <a:ext uri="{FF2B5EF4-FFF2-40B4-BE49-F238E27FC236}">
                <a16:creationId xmlns:a16="http://schemas.microsoft.com/office/drawing/2014/main" id="{1C442EBB-0C43-4694-A59C-F2C491227542}"/>
              </a:ext>
            </a:extLst>
          </p:cNvPr>
          <p:cNvSpPr>
            <a:spLocks noChangeArrowheads="1"/>
          </p:cNvSpPr>
          <p:nvPr/>
        </p:nvSpPr>
        <p:spPr bwMode="auto">
          <a:xfrm>
            <a:off x="2452662" y="292100"/>
            <a:ext cx="7072362" cy="400110"/>
          </a:xfrm>
          <a:prstGeom prst="rect">
            <a:avLst/>
          </a:prstGeom>
          <a:solidFill>
            <a:schemeClr val="accent1">
              <a:lumMod val="40000"/>
              <a:lumOff val="60000"/>
            </a:schemeClr>
          </a:solidFill>
          <a:ln w="9525">
            <a:solidFill>
              <a:schemeClr val="accent1">
                <a:lumMod val="40000"/>
                <a:lumOff val="60000"/>
              </a:schemeClr>
            </a:solidFill>
            <a:miter lim="800000"/>
            <a:headEnd/>
            <a:tailEnd/>
          </a:ln>
          <a:scene3d>
            <a:camera prst="orthographicFront"/>
            <a:lightRig rig="threePt" dir="t"/>
          </a:scene3d>
          <a:sp3d>
            <a:bevelT/>
          </a:sp3d>
        </p:spPr>
        <p:txBody>
          <a:bodyPr>
            <a:spAutoFit/>
          </a:bodyPr>
          <a:lstStyle/>
          <a:p>
            <a:pPr algn="ctr" eaLnBrk="1" hangingPunct="1">
              <a:defRPr/>
            </a:pPr>
            <a:r>
              <a:rPr lang="kk-KZ" sz="2000" b="1" dirty="0">
                <a:latin typeface="Arial" charset="0"/>
                <a:cs typeface="Arial" charset="0"/>
              </a:rPr>
              <a:t>Жарық қашықтық өлшеуіштер</a:t>
            </a:r>
            <a:endParaRPr lang="ru-RU" sz="2000" dirty="0"/>
          </a:p>
        </p:txBody>
      </p:sp>
      <p:sp>
        <p:nvSpPr>
          <p:cNvPr id="25605" name="Номер слайда 8">
            <a:extLst>
              <a:ext uri="{FF2B5EF4-FFF2-40B4-BE49-F238E27FC236}">
                <a16:creationId xmlns:a16="http://schemas.microsoft.com/office/drawing/2014/main" id="{1A111648-C1ED-478D-B109-063603DFD0A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endParaRPr lang="ru-RU" altLang="ru-RU" sz="1400">
              <a:solidFill>
                <a:srgbClr val="FFFFFF"/>
              </a:solidFill>
              <a:latin typeface="Arial" panose="020B0604020202020204" pitchFamily="34" charset="0"/>
            </a:endParaRPr>
          </a:p>
        </p:txBody>
      </p:sp>
      <p:sp>
        <p:nvSpPr>
          <p:cNvPr id="25606" name="Прямоугольник 8">
            <a:extLst>
              <a:ext uri="{FF2B5EF4-FFF2-40B4-BE49-F238E27FC236}">
                <a16:creationId xmlns:a16="http://schemas.microsoft.com/office/drawing/2014/main" id="{253B29CD-17AF-4FA0-816B-1A519E22A437}"/>
              </a:ext>
            </a:extLst>
          </p:cNvPr>
          <p:cNvSpPr>
            <a:spLocks noChangeArrowheads="1"/>
          </p:cNvSpPr>
          <p:nvPr/>
        </p:nvSpPr>
        <p:spPr bwMode="auto">
          <a:xfrm>
            <a:off x="2095501" y="1000125"/>
            <a:ext cx="785812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just" eaLnBrk="1" hangingPunct="1">
              <a:spcBef>
                <a:spcPct val="0"/>
              </a:spcBef>
              <a:buClrTx/>
              <a:buSzTx/>
              <a:buFontTx/>
              <a:buNone/>
            </a:pPr>
            <a:r>
              <a:rPr lang="kk-KZ" altLang="ru-RU" sz="2000">
                <a:latin typeface="Times New Roman" panose="02020603050405020304" pitchFamily="18" charset="0"/>
                <a:cs typeface="Times New Roman" panose="02020603050405020304" pitchFamily="18" charset="0"/>
              </a:rPr>
              <a:t>Егер электромагниттік энергия көзі ретінде  жарық ағыны қолданылса, қашықтық өлшеуіштерді жарық қашықтық өлшеуіштер деп айтуға болады. Жарық қашықтық өлшеуіштер негізінде электромагниттік толқындар арқылы объектілердің орналасу қағидасы  мен бұлардың таралу уақытын анықтауы жатыр. Электромагниттік тербелістердің көзі ретінде жарықтық  лазерлік көздері мен жартылай өткізгіш жарықдиодтар табылады. Жарық қашықтық өлшеуіштердің  пайда болуы сызықтық өлшеулерде жаңа  алғабасушылық тудырды, яғни аса күрделі механикалық базистік өлшеулерден құтылуға көмектесті. </a:t>
            </a:r>
            <a:endParaRPr lang="ru-RU" altLang="ru-RU" sz="2000">
              <a:latin typeface="Times New Roman" panose="02020603050405020304" pitchFamily="18" charset="0"/>
              <a:cs typeface="Times New Roman" panose="02020603050405020304" pitchFamily="18" charset="0"/>
            </a:endParaRPr>
          </a:p>
          <a:p>
            <a:pPr algn="just" eaLnBrk="1" hangingPunct="1">
              <a:spcBef>
                <a:spcPct val="0"/>
              </a:spcBef>
              <a:buClrTx/>
              <a:buSzTx/>
              <a:buFontTx/>
              <a:buNone/>
            </a:pPr>
            <a:r>
              <a:rPr lang="kk-KZ" altLang="ru-RU" sz="2000">
                <a:latin typeface="Times New Roman" panose="02020603050405020304" pitchFamily="18" charset="0"/>
                <a:cs typeface="Times New Roman" panose="02020603050405020304" pitchFamily="18" charset="0"/>
              </a:rPr>
              <a:t>Жарық қашықтық өлшеуіштер көлемі және дәлдігі бойынша үлкен, орта және кіші болып бөлінеді. Бұлар 20 - 25 км қашықтықты 1: 400 000 дәлдікпен, 5 - 15 км қашықтықты 1: 300 000 дәлдікпен, 5 - 6 км қашықтықты 1: 10 000 – 1: 100 000 дәлдікпен өлшеуге мүмкіндік береді. Өлшеу әдістері бойынша жарық қашықтық өлшеуіштер фазалық және импульсті болып бөлінеді.</a:t>
            </a:r>
            <a:endParaRPr lang="ru-RU" altLang="ru-RU" sz="200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Номер слайда 11">
            <a:extLst>
              <a:ext uri="{FF2B5EF4-FFF2-40B4-BE49-F238E27FC236}">
                <a16:creationId xmlns:a16="http://schemas.microsoft.com/office/drawing/2014/main" id="{4AB71ABC-975B-4DBC-8CC7-E02E23E8F1B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spcBef>
                <a:spcPct val="0"/>
              </a:spcBef>
              <a:buClrTx/>
              <a:buSzTx/>
              <a:buFontTx/>
              <a:buNone/>
            </a:pPr>
            <a:endParaRPr lang="ru-RU" altLang="ru-RU" sz="1400">
              <a:solidFill>
                <a:srgbClr val="FFFFFF"/>
              </a:solidFill>
              <a:latin typeface="Arial" panose="020B0604020202020204" pitchFamily="34" charset="0"/>
            </a:endParaRPr>
          </a:p>
        </p:txBody>
      </p:sp>
      <p:sp>
        <p:nvSpPr>
          <p:cNvPr id="26627" name="Прямоугольник 12">
            <a:extLst>
              <a:ext uri="{FF2B5EF4-FFF2-40B4-BE49-F238E27FC236}">
                <a16:creationId xmlns:a16="http://schemas.microsoft.com/office/drawing/2014/main" id="{1A3FE418-6AE5-4C37-8785-02DD4E1B72DE}"/>
              </a:ext>
            </a:extLst>
          </p:cNvPr>
          <p:cNvSpPr>
            <a:spLocks noChangeArrowheads="1"/>
          </p:cNvSpPr>
          <p:nvPr/>
        </p:nvSpPr>
        <p:spPr bwMode="auto">
          <a:xfrm>
            <a:off x="2279649" y="1125539"/>
            <a:ext cx="84445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572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just" eaLnBrk="1" hangingPunct="1">
              <a:spcBef>
                <a:spcPct val="0"/>
              </a:spcBef>
              <a:buClrTx/>
              <a:buSzTx/>
              <a:buFontTx/>
              <a:buNone/>
            </a:pPr>
            <a:r>
              <a:rPr lang="ru-RU" altLang="ru-RU" sz="2000" dirty="0" err="1">
                <a:latin typeface="Times New Roman" panose="02020603050405020304" pitchFamily="18" charset="0"/>
                <a:cs typeface="Times New Roman" panose="02020603050405020304" pitchFamily="18" charset="0"/>
              </a:rPr>
              <a:t>Лазерлiк</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рулеткалар</a:t>
            </a:r>
            <a:r>
              <a:rPr lang="ru-RU" altLang="ru-RU" sz="2000" i="1" dirty="0">
                <a:latin typeface="Times New Roman" panose="02020603050405020304" pitchFamily="18" charset="0"/>
                <a:cs typeface="Times New Roman" panose="02020603050405020304" pitchFamily="18" charset="0"/>
              </a:rPr>
              <a:t> – </a:t>
            </a:r>
            <a:r>
              <a:rPr lang="ru-RU" altLang="ru-RU" sz="2000" dirty="0" err="1">
                <a:latin typeface="Times New Roman" panose="02020603050405020304" pitchFamily="18" charset="0"/>
                <a:cs typeface="Times New Roman" panose="02020603050405020304" pitchFamily="18" charset="0"/>
              </a:rPr>
              <a:t>қашықтықты</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өлшеуге</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мүмкiндiк</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бередi</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Көптеген</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кемшiлiктерi</a:t>
            </a:r>
            <a:r>
              <a:rPr lang="ru-RU" altLang="ru-RU" sz="2000" dirty="0">
                <a:latin typeface="Times New Roman" panose="02020603050405020304" pitchFamily="18" charset="0"/>
                <a:cs typeface="Times New Roman" panose="02020603050405020304" pitchFamily="18" charset="0"/>
              </a:rPr>
              <a:t> бар − </a:t>
            </a:r>
            <a:r>
              <a:rPr lang="ru-RU" altLang="ru-RU" sz="2000" dirty="0" err="1">
                <a:latin typeface="Times New Roman" panose="02020603050405020304" pitchFamily="18" charset="0"/>
                <a:cs typeface="Times New Roman" panose="02020603050405020304" pitchFamily="18" charset="0"/>
              </a:rPr>
              <a:t>өлшемнiң</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соңғы</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пунктісiнде</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қандай</a:t>
            </a:r>
            <a:r>
              <a:rPr lang="ru-RU" altLang="ru-RU" sz="2000" dirty="0">
                <a:latin typeface="Times New Roman" panose="02020603050405020304" pitchFamily="18" charset="0"/>
                <a:cs typeface="Times New Roman" panose="02020603050405020304" pitchFamily="18" charset="0"/>
              </a:rPr>
              <a:t>-да </a:t>
            </a:r>
            <a:r>
              <a:rPr lang="ru-RU" altLang="ru-RU" sz="2000" dirty="0" err="1">
                <a:latin typeface="Times New Roman" panose="02020603050405020304" pitchFamily="18" charset="0"/>
                <a:cs typeface="Times New Roman" panose="02020603050405020304" pitchFamily="18" charset="0"/>
              </a:rPr>
              <a:t>бiр</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шағылыстырғыш</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беттiң</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болуы</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қажет</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шағын</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қашықтықтарды</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өлшейдi</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сондықтан</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тәжiрибеде</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өте</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сирек</a:t>
            </a:r>
            <a:r>
              <a:rPr lang="ru-RU" altLang="ru-RU" sz="2000" dirty="0">
                <a:latin typeface="Times New Roman" panose="02020603050405020304" pitchFamily="18" charset="0"/>
                <a:cs typeface="Times New Roman" panose="02020603050405020304" pitchFamily="18" charset="0"/>
              </a:rPr>
              <a:t> </a:t>
            </a:r>
            <a:r>
              <a:rPr lang="ru-RU" altLang="ru-RU" sz="2000" dirty="0" err="1">
                <a:latin typeface="Times New Roman" panose="02020603050405020304" pitchFamily="18" charset="0"/>
                <a:cs typeface="Times New Roman" panose="02020603050405020304" pitchFamily="18" charset="0"/>
              </a:rPr>
              <a:t>қолданылады</a:t>
            </a:r>
            <a:r>
              <a:rPr lang="ru-RU" altLang="ru-RU" sz="2000" dirty="0">
                <a:latin typeface="Times New Roman" panose="02020603050405020304" pitchFamily="18" charset="0"/>
                <a:cs typeface="Times New Roman" panose="02020603050405020304" pitchFamily="18" charset="0"/>
              </a:rPr>
              <a:t>.</a:t>
            </a:r>
          </a:p>
        </p:txBody>
      </p:sp>
      <p:pic>
        <p:nvPicPr>
          <p:cNvPr id="3" name="Рисунок 2">
            <a:extLst>
              <a:ext uri="{FF2B5EF4-FFF2-40B4-BE49-F238E27FC236}">
                <a16:creationId xmlns:a16="http://schemas.microsoft.com/office/drawing/2014/main" id="{5F18DA02-BE1B-4998-8956-748030D3B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776" y="3101354"/>
            <a:ext cx="1103625" cy="2794284"/>
          </a:xfrm>
          <a:prstGeom prst="rect">
            <a:avLst/>
          </a:prstGeom>
        </p:spPr>
      </p:pic>
      <p:pic>
        <p:nvPicPr>
          <p:cNvPr id="5" name="Рисунок 4">
            <a:extLst>
              <a:ext uri="{FF2B5EF4-FFF2-40B4-BE49-F238E27FC236}">
                <a16:creationId xmlns:a16="http://schemas.microsoft.com/office/drawing/2014/main" id="{E192300E-1ED4-41A6-ADF2-CA093EA88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964" y="3157537"/>
            <a:ext cx="2666214" cy="2666214"/>
          </a:xfrm>
          <a:prstGeom prst="rect">
            <a:avLst/>
          </a:prstGeom>
        </p:spPr>
      </p:pic>
      <p:pic>
        <p:nvPicPr>
          <p:cNvPr id="7" name="Рисунок 6">
            <a:extLst>
              <a:ext uri="{FF2B5EF4-FFF2-40B4-BE49-F238E27FC236}">
                <a16:creationId xmlns:a16="http://schemas.microsoft.com/office/drawing/2014/main" id="{10609D43-B74C-4EAF-8884-3E4527C30A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9801" y="3186921"/>
            <a:ext cx="3885648" cy="26911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41F5F30-8538-4EB3-8415-ED8E4E257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59" y="2352958"/>
            <a:ext cx="3885648" cy="2691171"/>
          </a:xfrm>
          <a:prstGeom prst="rect">
            <a:avLst/>
          </a:prstGeom>
        </p:spPr>
      </p:pic>
      <p:pic>
        <p:nvPicPr>
          <p:cNvPr id="4" name="Рисунок 3">
            <a:extLst>
              <a:ext uri="{FF2B5EF4-FFF2-40B4-BE49-F238E27FC236}">
                <a16:creationId xmlns:a16="http://schemas.microsoft.com/office/drawing/2014/main" id="{F823B366-5A0C-4261-A55B-8C62A2FD284E}"/>
              </a:ext>
            </a:extLst>
          </p:cNvPr>
          <p:cNvPicPr>
            <a:picLocks noChangeAspect="1"/>
          </p:cNvPicPr>
          <p:nvPr/>
        </p:nvPicPr>
        <p:blipFill rotWithShape="1">
          <a:blip r:embed="rId3">
            <a:extLst>
              <a:ext uri="{28A0092B-C50C-407E-A947-70E740481C1C}">
                <a14:useLocalDpi xmlns:a14="http://schemas.microsoft.com/office/drawing/2010/main" val="0"/>
              </a:ext>
            </a:extLst>
          </a:blip>
          <a:srcRect l="14122" t="21733" r="19071"/>
          <a:stretch/>
        </p:blipFill>
        <p:spPr>
          <a:xfrm>
            <a:off x="5395341" y="1625666"/>
            <a:ext cx="4831971" cy="2075433"/>
          </a:xfrm>
          <a:prstGeom prst="rect">
            <a:avLst/>
          </a:prstGeom>
        </p:spPr>
      </p:pic>
      <p:pic>
        <p:nvPicPr>
          <p:cNvPr id="8" name="Рисунок 7">
            <a:extLst>
              <a:ext uri="{FF2B5EF4-FFF2-40B4-BE49-F238E27FC236}">
                <a16:creationId xmlns:a16="http://schemas.microsoft.com/office/drawing/2014/main" id="{BF5F22A4-1923-4661-8A2A-A1D5E1E66A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341" y="4194617"/>
            <a:ext cx="5149238" cy="2075433"/>
          </a:xfrm>
          <a:prstGeom prst="rect">
            <a:avLst/>
          </a:prstGeom>
        </p:spPr>
      </p:pic>
      <p:sp>
        <p:nvSpPr>
          <p:cNvPr id="9" name="Прямоугольник 8">
            <a:extLst>
              <a:ext uri="{FF2B5EF4-FFF2-40B4-BE49-F238E27FC236}">
                <a16:creationId xmlns:a16="http://schemas.microsoft.com/office/drawing/2014/main" id="{308216C0-DD0E-4762-843A-BD0AFDC453F2}"/>
              </a:ext>
            </a:extLst>
          </p:cNvPr>
          <p:cNvSpPr/>
          <p:nvPr/>
        </p:nvSpPr>
        <p:spPr>
          <a:xfrm>
            <a:off x="970450" y="587950"/>
            <a:ext cx="10504542" cy="523220"/>
          </a:xfrm>
          <a:prstGeom prst="rect">
            <a:avLst/>
          </a:prstGeom>
        </p:spPr>
        <p:txBody>
          <a:bodyPr wrap="none">
            <a:spAutoFit/>
          </a:bodyPr>
          <a:lstStyle/>
          <a:p>
            <a:pPr algn="ctr">
              <a:defRPr/>
            </a:pPr>
            <a:r>
              <a:rPr lang="kk-KZ" sz="2800" b="1" dirty="0">
                <a:latin typeface="Arial" charset="0"/>
                <a:cs typeface="Arial" charset="0"/>
              </a:rPr>
              <a:t>Лазерлік арақашықтық өлшеуіштің жұмыс істеу қағидасы</a:t>
            </a:r>
            <a:endParaRPr lang="ru-RU" sz="2800" dirty="0"/>
          </a:p>
        </p:txBody>
      </p:sp>
      <p:pic>
        <p:nvPicPr>
          <p:cNvPr id="10" name="Рисунок 9">
            <a:extLst>
              <a:ext uri="{FF2B5EF4-FFF2-40B4-BE49-F238E27FC236}">
                <a16:creationId xmlns:a16="http://schemas.microsoft.com/office/drawing/2014/main" id="{3227D22D-C02A-44C5-98F7-EE55CA95087E}"/>
              </a:ext>
            </a:extLst>
          </p:cNvPr>
          <p:cNvPicPr>
            <a:picLocks noChangeAspect="1"/>
          </p:cNvPicPr>
          <p:nvPr/>
        </p:nvPicPr>
        <p:blipFill rotWithShape="1">
          <a:blip r:embed="rId3">
            <a:extLst>
              <a:ext uri="{28A0092B-C50C-407E-A947-70E740481C1C}">
                <a14:useLocalDpi xmlns:a14="http://schemas.microsoft.com/office/drawing/2010/main" val="0"/>
              </a:ext>
            </a:extLst>
          </a:blip>
          <a:srcRect l="79230" t="68"/>
          <a:stretch/>
        </p:blipFill>
        <p:spPr>
          <a:xfrm>
            <a:off x="10227312" y="1618595"/>
            <a:ext cx="1502226" cy="2329263"/>
          </a:xfrm>
          <a:prstGeom prst="rect">
            <a:avLst/>
          </a:prstGeom>
        </p:spPr>
      </p:pic>
    </p:spTree>
    <p:extLst>
      <p:ext uri="{BB962C8B-B14F-4D97-AF65-F5344CB8AC3E}">
        <p14:creationId xmlns:p14="http://schemas.microsoft.com/office/powerpoint/2010/main" val="254480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548FF27-046D-4171-A379-47698BA91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409" y="1228448"/>
            <a:ext cx="6713280" cy="3104892"/>
          </a:xfrm>
          <a:prstGeom prst="rect">
            <a:avLst/>
          </a:prstGeom>
        </p:spPr>
      </p:pic>
      <p:pic>
        <p:nvPicPr>
          <p:cNvPr id="9" name="Рисунок 8">
            <a:extLst>
              <a:ext uri="{FF2B5EF4-FFF2-40B4-BE49-F238E27FC236}">
                <a16:creationId xmlns:a16="http://schemas.microsoft.com/office/drawing/2014/main" id="{FFBC6A61-30FC-4E3D-A18E-6CE6E0310F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819" y="4418787"/>
            <a:ext cx="6015222" cy="2482637"/>
          </a:xfrm>
          <a:prstGeom prst="rect">
            <a:avLst/>
          </a:prstGeom>
        </p:spPr>
      </p:pic>
      <p:sp>
        <p:nvSpPr>
          <p:cNvPr id="10" name="Заголовок 1">
            <a:extLst>
              <a:ext uri="{FF2B5EF4-FFF2-40B4-BE49-F238E27FC236}">
                <a16:creationId xmlns:a16="http://schemas.microsoft.com/office/drawing/2014/main" id="{77D11569-1DFD-4698-9C19-3CB2D895B140}"/>
              </a:ext>
            </a:extLst>
          </p:cNvPr>
          <p:cNvSpPr txBox="1">
            <a:spLocks/>
          </p:cNvSpPr>
          <p:nvPr/>
        </p:nvSpPr>
        <p:spPr>
          <a:xfrm>
            <a:off x="1839157" y="566739"/>
            <a:ext cx="8229600" cy="576262"/>
          </a:xfrm>
          <a:prstGeom prst="rect">
            <a:avLst/>
          </a:prstGeom>
        </p:spPr>
        <p:txBody>
          <a:bodyPr rtlCol="0">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4000" b="1" dirty="0"/>
              <a:t>Ла</a:t>
            </a:r>
            <a:r>
              <a:rPr lang="kk-KZ" sz="4000" b="1" dirty="0"/>
              <a:t>зердің құрылысы</a:t>
            </a:r>
            <a:endParaRPr lang="ru-RU" sz="4000" b="1" dirty="0"/>
          </a:p>
        </p:txBody>
      </p:sp>
    </p:spTree>
    <p:extLst>
      <p:ext uri="{BB962C8B-B14F-4D97-AF65-F5344CB8AC3E}">
        <p14:creationId xmlns:p14="http://schemas.microsoft.com/office/powerpoint/2010/main" val="253626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45" name="Rectangle 73"/>
          <p:cNvSpPr>
            <a:spLocks noGrp="1" noChangeArrowheads="1"/>
          </p:cNvSpPr>
          <p:nvPr>
            <p:ph type="title"/>
          </p:nvPr>
        </p:nvSpPr>
        <p:spPr>
          <a:xfrm>
            <a:off x="1278385" y="291584"/>
            <a:ext cx="9871968" cy="616466"/>
          </a:xfrm>
        </p:spPr>
        <p:txBody>
          <a:bodyPr rtlCol="0">
            <a:normAutofit fontScale="90000"/>
          </a:bodyPr>
          <a:lstStyle/>
          <a:p>
            <a:pPr>
              <a:defRPr/>
            </a:pPr>
            <a:r>
              <a:rPr lang="kk-KZ" altLang="ru-RU" sz="3200" dirty="0">
                <a:latin typeface="Times New Roman" pitchFamily="18" charset="0"/>
                <a:cs typeface="Times New Roman" pitchFamily="18" charset="0"/>
              </a:rPr>
              <a:t>Э</a:t>
            </a:r>
            <a:r>
              <a:rPr lang="ru-RU" altLang="ru-RU" sz="3200" dirty="0" err="1">
                <a:latin typeface="Times New Roman" pitchFamily="18" charset="0"/>
                <a:cs typeface="Times New Roman" pitchFamily="18" charset="0"/>
              </a:rPr>
              <a:t>лектрон</a:t>
            </a:r>
            <a:r>
              <a:rPr lang="kk-KZ" altLang="ru-RU" sz="3200" dirty="0">
                <a:latin typeface="Times New Roman" pitchFamily="18" charset="0"/>
                <a:cs typeface="Times New Roman" pitchFamily="18" charset="0"/>
              </a:rPr>
              <a:t>ды</a:t>
            </a:r>
            <a:r>
              <a:rPr lang="ru-RU" altLang="ru-RU" sz="3200" dirty="0">
                <a:latin typeface="Times New Roman" pitchFamily="18" charset="0"/>
                <a:cs typeface="Times New Roman" pitchFamily="18" charset="0"/>
              </a:rPr>
              <a:t> </a:t>
            </a:r>
            <a:r>
              <a:rPr lang="ru-RU" altLang="ru-RU" sz="3200" dirty="0" err="1">
                <a:latin typeface="Times New Roman" pitchFamily="18" charset="0"/>
                <a:cs typeface="Times New Roman" pitchFamily="18" charset="0"/>
              </a:rPr>
              <a:t>тахеомет</a:t>
            </a:r>
            <a:r>
              <a:rPr lang="kk-KZ" altLang="ru-RU" sz="3200" dirty="0">
                <a:latin typeface="Times New Roman" pitchFamily="18" charset="0"/>
                <a:cs typeface="Times New Roman" pitchFamily="18" charset="0"/>
              </a:rPr>
              <a:t>рлердің т</a:t>
            </a:r>
            <a:r>
              <a:rPr lang="ru-RU" altLang="ru-RU" sz="3200" dirty="0" err="1">
                <a:latin typeface="Times New Roman" pitchFamily="18" charset="0"/>
                <a:cs typeface="Times New Roman" pitchFamily="18" charset="0"/>
              </a:rPr>
              <a:t>ехни</a:t>
            </a:r>
            <a:r>
              <a:rPr lang="kk-KZ" altLang="ru-RU" sz="3200" dirty="0">
                <a:latin typeface="Times New Roman" pitchFamily="18" charset="0"/>
                <a:cs typeface="Times New Roman" pitchFamily="18" charset="0"/>
              </a:rPr>
              <a:t>калық сипаттамалары</a:t>
            </a:r>
            <a:endParaRPr lang="ru-RU" altLang="ru-RU" dirty="0"/>
          </a:p>
        </p:txBody>
      </p:sp>
      <p:sp>
        <p:nvSpPr>
          <p:cNvPr id="129026" name="Rectangle 2066"/>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27" name="Rectangle 2068"/>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28" name="Rectangle 2070"/>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29" name="Rectangle 2072"/>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30" name="Rectangle 2074"/>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31" name="Rectangle 2076"/>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32" name="Rectangle 2078"/>
          <p:cNvSpPr>
            <a:spLocks noChangeArrowheads="1"/>
          </p:cNvSpPr>
          <p:nvPr/>
        </p:nvSpPr>
        <p:spPr bwMode="auto">
          <a:xfrm>
            <a:off x="1524001" y="264597"/>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sp>
        <p:nvSpPr>
          <p:cNvPr id="129033" name="Rectangle 2080"/>
          <p:cNvSpPr>
            <a:spLocks noChangeArrowheads="1"/>
          </p:cNvSpPr>
          <p:nvPr/>
        </p:nvSpPr>
        <p:spPr bwMode="auto">
          <a:xfrm>
            <a:off x="1524001" y="291584"/>
            <a:ext cx="184731" cy="369332"/>
          </a:xfrm>
          <a:prstGeom prst="rect">
            <a:avLst/>
          </a:prstGeom>
          <a:noFill/>
          <a:ln w="9525">
            <a:noFill/>
            <a:miter lim="800000"/>
            <a:headEnd/>
            <a:tailEnd/>
          </a:ln>
        </p:spPr>
        <p:txBody>
          <a:bodyPr wrap="none" anchor="ctr">
            <a:spAutoFit/>
          </a:bodyPr>
          <a:lstStyle/>
          <a:p>
            <a:endParaRPr lang="ru-RU">
              <a:latin typeface="Calibri" pitchFamily="34" charset="0"/>
            </a:endParaRPr>
          </a:p>
        </p:txBody>
      </p:sp>
      <p:graphicFrame>
        <p:nvGraphicFramePr>
          <p:cNvPr id="118437" name="Group 2725"/>
          <p:cNvGraphicFramePr>
            <a:graphicFrameLocks noGrp="1"/>
          </p:cNvGraphicFramePr>
          <p:nvPr/>
        </p:nvGraphicFramePr>
        <p:xfrm>
          <a:off x="1703389" y="981075"/>
          <a:ext cx="8785225" cy="5543554"/>
        </p:xfrm>
        <a:graphic>
          <a:graphicData uri="http://schemas.openxmlformats.org/drawingml/2006/table">
            <a:tbl>
              <a:tblPr/>
              <a:tblGrid>
                <a:gridCol w="1873250">
                  <a:extLst>
                    <a:ext uri="{9D8B030D-6E8A-4147-A177-3AD203B41FA5}">
                      <a16:colId xmlns:a16="http://schemas.microsoft.com/office/drawing/2014/main" val="20000"/>
                    </a:ext>
                  </a:extLst>
                </a:gridCol>
                <a:gridCol w="827087">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60425">
                  <a:extLst>
                    <a:ext uri="{9D8B030D-6E8A-4147-A177-3AD203B41FA5}">
                      <a16:colId xmlns:a16="http://schemas.microsoft.com/office/drawing/2014/main" val="20003"/>
                    </a:ext>
                  </a:extLst>
                </a:gridCol>
                <a:gridCol w="923925">
                  <a:extLst>
                    <a:ext uri="{9D8B030D-6E8A-4147-A177-3AD203B41FA5}">
                      <a16:colId xmlns:a16="http://schemas.microsoft.com/office/drawing/2014/main" val="20004"/>
                    </a:ext>
                  </a:extLst>
                </a:gridCol>
                <a:gridCol w="790575">
                  <a:extLst>
                    <a:ext uri="{9D8B030D-6E8A-4147-A177-3AD203B41FA5}">
                      <a16:colId xmlns:a16="http://schemas.microsoft.com/office/drawing/2014/main" val="20005"/>
                    </a:ext>
                  </a:extLst>
                </a:gridCol>
                <a:gridCol w="900113">
                  <a:extLst>
                    <a:ext uri="{9D8B030D-6E8A-4147-A177-3AD203B41FA5}">
                      <a16:colId xmlns:a16="http://schemas.microsoft.com/office/drawing/2014/main" val="20006"/>
                    </a:ext>
                  </a:extLst>
                </a:gridCol>
                <a:gridCol w="901700">
                  <a:extLst>
                    <a:ext uri="{9D8B030D-6E8A-4147-A177-3AD203B41FA5}">
                      <a16:colId xmlns:a16="http://schemas.microsoft.com/office/drawing/2014/main" val="20007"/>
                    </a:ext>
                  </a:extLst>
                </a:gridCol>
                <a:gridCol w="831850">
                  <a:extLst>
                    <a:ext uri="{9D8B030D-6E8A-4147-A177-3AD203B41FA5}">
                      <a16:colId xmlns:a16="http://schemas.microsoft.com/office/drawing/2014/main" val="20008"/>
                    </a:ext>
                  </a:extLst>
                </a:gridCol>
              </a:tblGrid>
              <a:tr h="82708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ko-KR" sz="1200" b="0" i="0" u="none" strike="noStrike" cap="none" normalizeH="0" baseline="0">
                          <a:ln>
                            <a:noFill/>
                          </a:ln>
                          <a:solidFill>
                            <a:srgbClr val="000000"/>
                          </a:solidFill>
                          <a:effectLst/>
                          <a:latin typeface="KZ Times New Roman" charset="0"/>
                          <a:ea typeface="Calibri" pitchFamily="34" charset="0"/>
                          <a:cs typeface="Times New Roman" pitchFamily="18" charset="0"/>
                        </a:rPr>
                        <a:t>Техникалық сипаттамалар</a:t>
                      </a:r>
                      <a:endParaRPr kumimoji="0" lang="kk-KZ" altLang="ko-KR"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Nikon Nivo 2.M</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Topcon </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GPT-3003N</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Stonex R2</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Sokkia SET-530R</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Leica TCR-405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Trimble 3605 DR</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Times New Roman" pitchFamily="18" charset="0"/>
                          <a:ea typeface="Calibri" pitchFamily="34" charset="0"/>
                          <a:cs typeface="Times New Roman" pitchFamily="18" charset="0"/>
                        </a:rPr>
                        <a:t>Spectra Precision Focus 30 Robotic</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Times New Roman" pitchFamily="18" charset="0"/>
                          <a:ea typeface="Calibri" pitchFamily="34" charset="0"/>
                          <a:cs typeface="Times New Roman" pitchFamily="18" charset="0"/>
                        </a:rPr>
                        <a:t>Leica TS06plus R1000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715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Times New Roman" pitchFamily="18" charset="0"/>
                          <a:ea typeface="Calibri" pitchFamily="34" charset="0"/>
                          <a:cs typeface="Times New Roman" pitchFamily="18" charset="0"/>
                        </a:rPr>
                        <a:t>Сыртқы көрінісі</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altLang="ru-RU" sz="2800" b="0" i="0" u="none" strike="noStrike" cap="none" normalizeH="0" baseline="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Көру дүрбісінің ұлғаюы</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31х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х</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878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Бұрышты өлшеу  дәлдігі, с</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29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Бір стандарты призмаға өлшеу қашықтығы, дейін, м</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3500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4000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429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Шағылыстырғышсыз өлшеу қашықтығы, дейін, м</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1200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25</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80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120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800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100 </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41350">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Бір призмаға қашықтықты өлшеу дәлдігі, мм</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3+2рр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1,5+2рр</a:t>
                      </a: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m</a:t>
                      </a:r>
                      <a:endParaRPr kumimoji="0" lang="en-US"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62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MO"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Судан сақталынуы</a:t>
                      </a:r>
                      <a:endParaRPr kumimoji="0" lang="ru-MO"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IP66</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IP66</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IPx66</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IP66</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IP54</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IPx4</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IPx55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IP55</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6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Деректерді сақтау, нүкте</a:t>
                      </a:r>
                      <a:endParaRPr kumimoji="0" lang="kk-KZ"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24 000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24</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10 000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10 000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4 000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8 000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8 000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100 000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6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Салмағы, </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кг</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5,1</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5,1</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6,0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5,3</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4,2</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6,7</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6,0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5,1</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5878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Жұмыс істеу</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температура</a:t>
                      </a:r>
                      <a:r>
                        <a:rPr kumimoji="0" lang="kk-KZ"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сы,  </a:t>
                      </a: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°С</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-20 </a:t>
                      </a:r>
                      <a:endParaRPr kumimoji="0" lang="ru-RU" altLang="ru-RU" sz="10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KZ Times New Roman" charset="0"/>
                          <a:ea typeface="Calibri" pitchFamily="34" charset="0"/>
                          <a:cs typeface="Times New Roman" pitchFamily="18" charset="0"/>
                        </a:rPr>
                        <a:t>+ 50</a:t>
                      </a:r>
                      <a:endParaRPr kumimoji="0" lang="ru-RU" altLang="ru-RU" sz="18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pic>
        <p:nvPicPr>
          <p:cNvPr id="129156" name="Picture 2049" descr="SP-focus-30.jpg"/>
          <p:cNvPicPr>
            <a:picLocks noChangeAspect="1" noChangeArrowheads="1"/>
          </p:cNvPicPr>
          <p:nvPr/>
        </p:nvPicPr>
        <p:blipFill>
          <a:blip r:embed="rId2" r:link="rId3"/>
          <a:srcRect l="19347" t="3343" r="17993"/>
          <a:stretch>
            <a:fillRect/>
          </a:stretch>
        </p:blipFill>
        <p:spPr bwMode="auto">
          <a:xfrm>
            <a:off x="8975726" y="1773239"/>
            <a:ext cx="531813" cy="820737"/>
          </a:xfrm>
          <a:prstGeom prst="rect">
            <a:avLst/>
          </a:prstGeom>
          <a:noFill/>
          <a:ln w="9525">
            <a:noFill/>
            <a:miter lim="800000"/>
            <a:headEnd/>
            <a:tailEnd/>
          </a:ln>
        </p:spPr>
      </p:pic>
      <p:pic>
        <p:nvPicPr>
          <p:cNvPr id="129157" name="Picture 2048" descr="http://www.geobrand.ru/upload/iblock/46d/46d4c9097acc5d6e9e2398efdc1d56d3.jpg"/>
          <p:cNvPicPr>
            <a:picLocks noChangeAspect="1" noChangeArrowheads="1"/>
          </p:cNvPicPr>
          <p:nvPr/>
        </p:nvPicPr>
        <p:blipFill>
          <a:blip r:embed="rId4" r:link="rId5"/>
          <a:srcRect/>
          <a:stretch>
            <a:fillRect/>
          </a:stretch>
        </p:blipFill>
        <p:spPr bwMode="auto">
          <a:xfrm>
            <a:off x="9840913" y="1700214"/>
            <a:ext cx="519112" cy="854075"/>
          </a:xfrm>
          <a:prstGeom prst="rect">
            <a:avLst/>
          </a:prstGeom>
          <a:noFill/>
          <a:ln w="9525">
            <a:noFill/>
            <a:miter lim="800000"/>
            <a:headEnd/>
            <a:tailEnd/>
          </a:ln>
        </p:spPr>
      </p:pic>
      <p:pic>
        <p:nvPicPr>
          <p:cNvPr id="129158" name="Picture 2727" descr="http://www.geokraft.ru/images/items/resized/bb733727b3e3c421782e7c8b229988a5.jpg"/>
          <p:cNvPicPr>
            <a:picLocks noChangeAspect="1" noChangeArrowheads="1"/>
          </p:cNvPicPr>
          <p:nvPr/>
        </p:nvPicPr>
        <p:blipFill>
          <a:blip r:embed="rId6" r:link="rId7"/>
          <a:srcRect/>
          <a:stretch>
            <a:fillRect/>
          </a:stretch>
        </p:blipFill>
        <p:spPr bwMode="auto">
          <a:xfrm>
            <a:off x="8040688" y="1773238"/>
            <a:ext cx="565150" cy="863600"/>
          </a:xfrm>
          <a:prstGeom prst="rect">
            <a:avLst/>
          </a:prstGeom>
          <a:noFill/>
          <a:ln w="9525">
            <a:noFill/>
            <a:miter lim="800000"/>
            <a:headEnd/>
            <a:tailEnd/>
          </a:ln>
        </p:spPr>
      </p:pic>
      <p:pic>
        <p:nvPicPr>
          <p:cNvPr id="129159" name="Picture 2051" descr="http://www.pngeo.ru/images/shop/taheo/leica_TS02.jpg"/>
          <p:cNvPicPr>
            <a:picLocks noChangeAspect="1" noChangeArrowheads="1"/>
          </p:cNvPicPr>
          <p:nvPr/>
        </p:nvPicPr>
        <p:blipFill>
          <a:blip r:embed="rId8" r:link="rId9"/>
          <a:srcRect/>
          <a:stretch>
            <a:fillRect/>
          </a:stretch>
        </p:blipFill>
        <p:spPr bwMode="auto">
          <a:xfrm>
            <a:off x="7248525" y="1773239"/>
            <a:ext cx="471488" cy="777875"/>
          </a:xfrm>
          <a:prstGeom prst="rect">
            <a:avLst/>
          </a:prstGeom>
          <a:noFill/>
          <a:ln w="9525">
            <a:noFill/>
            <a:miter lim="800000"/>
            <a:headEnd/>
            <a:tailEnd/>
          </a:ln>
        </p:spPr>
      </p:pic>
      <p:pic>
        <p:nvPicPr>
          <p:cNvPr id="129160" name="Picture 2052" descr="http://geo-bazar.ru/uploaded_files/1430317409.JPG"/>
          <p:cNvPicPr>
            <a:picLocks noChangeAspect="1" noChangeArrowheads="1"/>
          </p:cNvPicPr>
          <p:nvPr/>
        </p:nvPicPr>
        <p:blipFill>
          <a:blip r:embed="rId10" r:link="rId11"/>
          <a:srcRect/>
          <a:stretch>
            <a:fillRect/>
          </a:stretch>
        </p:blipFill>
        <p:spPr bwMode="auto">
          <a:xfrm>
            <a:off x="6311901" y="1773238"/>
            <a:ext cx="606425" cy="811212"/>
          </a:xfrm>
          <a:prstGeom prst="rect">
            <a:avLst/>
          </a:prstGeom>
          <a:noFill/>
          <a:ln w="9525">
            <a:noFill/>
            <a:miter lim="800000"/>
            <a:headEnd/>
            <a:tailEnd/>
          </a:ln>
        </p:spPr>
      </p:pic>
      <p:pic>
        <p:nvPicPr>
          <p:cNvPr id="129161" name="Picture 2053" descr="http://www.geokraft.ru/images/items/resized/02a2850bd5b02d7d99a4e007061ba47a.jpg"/>
          <p:cNvPicPr>
            <a:picLocks noChangeAspect="1" noChangeArrowheads="1"/>
          </p:cNvPicPr>
          <p:nvPr/>
        </p:nvPicPr>
        <p:blipFill>
          <a:blip r:embed="rId12" r:link="rId13"/>
          <a:srcRect/>
          <a:stretch>
            <a:fillRect/>
          </a:stretch>
        </p:blipFill>
        <p:spPr bwMode="auto">
          <a:xfrm>
            <a:off x="5448300" y="1700213"/>
            <a:ext cx="579438" cy="906462"/>
          </a:xfrm>
          <a:prstGeom prst="rect">
            <a:avLst/>
          </a:prstGeom>
          <a:noFill/>
          <a:ln w="9525">
            <a:noFill/>
            <a:miter lim="800000"/>
            <a:headEnd/>
            <a:tailEnd/>
          </a:ln>
        </p:spPr>
      </p:pic>
      <p:pic>
        <p:nvPicPr>
          <p:cNvPr id="129162" name="Picture 2054" descr="http://www.prin.ru/upload/information_system_17/1/6/5/item_165/information_items_1224492380.jpg"/>
          <p:cNvPicPr>
            <a:picLocks noChangeAspect="1" noChangeArrowheads="1"/>
          </p:cNvPicPr>
          <p:nvPr/>
        </p:nvPicPr>
        <p:blipFill>
          <a:blip r:embed="rId14" r:link="rId15"/>
          <a:srcRect/>
          <a:stretch>
            <a:fillRect/>
          </a:stretch>
        </p:blipFill>
        <p:spPr bwMode="auto">
          <a:xfrm>
            <a:off x="4511676" y="1773239"/>
            <a:ext cx="708025" cy="846137"/>
          </a:xfrm>
          <a:prstGeom prst="rect">
            <a:avLst/>
          </a:prstGeom>
          <a:noFill/>
          <a:ln w="9525">
            <a:noFill/>
            <a:miter lim="800000"/>
            <a:headEnd/>
            <a:tailEnd/>
          </a:ln>
        </p:spPr>
      </p:pic>
      <p:pic>
        <p:nvPicPr>
          <p:cNvPr id="129163" name="irc_mi" descr="http://www.geokraft.ru/images/items/original/c8eefc110309965f54df92281a7f3e4c.jpg"/>
          <p:cNvPicPr>
            <a:picLocks noChangeAspect="1" noChangeArrowheads="1"/>
          </p:cNvPicPr>
          <p:nvPr/>
        </p:nvPicPr>
        <p:blipFill>
          <a:blip r:embed="rId16" r:link="rId17"/>
          <a:srcRect/>
          <a:stretch>
            <a:fillRect/>
          </a:stretch>
        </p:blipFill>
        <p:spPr bwMode="auto">
          <a:xfrm>
            <a:off x="3719513" y="1700213"/>
            <a:ext cx="552450" cy="90646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404813"/>
            <a:ext cx="8229600" cy="576262"/>
          </a:xfrm>
        </p:spPr>
        <p:txBody>
          <a:bodyPr rtlCol="0">
            <a:normAutofit fontScale="90000"/>
          </a:bodyPr>
          <a:lstStyle/>
          <a:p>
            <a:pPr>
              <a:defRPr/>
            </a:pPr>
            <a:r>
              <a:rPr lang="ru-RU" sz="4000" b="1" dirty="0" err="1"/>
              <a:t>Leica</a:t>
            </a:r>
            <a:r>
              <a:rPr lang="ru-RU" sz="4000" b="1" dirty="0"/>
              <a:t> TS06plus  </a:t>
            </a:r>
            <a:r>
              <a:rPr lang="ru-RU" sz="4000" b="1" dirty="0" err="1"/>
              <a:t>электронды</a:t>
            </a:r>
            <a:r>
              <a:rPr lang="ru-RU" sz="4000" b="1" dirty="0"/>
              <a:t> тахеометр</a:t>
            </a:r>
          </a:p>
        </p:txBody>
      </p:sp>
      <p:graphicFrame>
        <p:nvGraphicFramePr>
          <p:cNvPr id="4" name="Таблица 3"/>
          <p:cNvGraphicFramePr>
            <a:graphicFrameLocks noGrp="1"/>
          </p:cNvGraphicFramePr>
          <p:nvPr/>
        </p:nvGraphicFramePr>
        <p:xfrm>
          <a:off x="4800600" y="1268413"/>
          <a:ext cx="5112568" cy="4896544"/>
        </p:xfrm>
        <a:graphic>
          <a:graphicData uri="http://schemas.openxmlformats.org/drawingml/2006/table">
            <a:tbl>
              <a:tblPr/>
              <a:tblGrid>
                <a:gridCol w="3372119">
                  <a:extLst>
                    <a:ext uri="{9D8B030D-6E8A-4147-A177-3AD203B41FA5}">
                      <a16:colId xmlns:a16="http://schemas.microsoft.com/office/drawing/2014/main" val="20000"/>
                    </a:ext>
                  </a:extLst>
                </a:gridCol>
                <a:gridCol w="1740449">
                  <a:extLst>
                    <a:ext uri="{9D8B030D-6E8A-4147-A177-3AD203B41FA5}">
                      <a16:colId xmlns:a16="http://schemas.microsoft.com/office/drawing/2014/main" val="20001"/>
                    </a:ext>
                  </a:extLst>
                </a:gridCol>
              </a:tblGrid>
              <a:tr h="824113">
                <a:tc>
                  <a:txBody>
                    <a:bodyPr/>
                    <a:lstStyle/>
                    <a:p>
                      <a:pPr algn="ctr">
                        <a:lnSpc>
                          <a:spcPct val="115000"/>
                        </a:lnSpc>
                        <a:spcAft>
                          <a:spcPts val="0"/>
                        </a:spcAft>
                      </a:pPr>
                      <a:r>
                        <a:rPr lang="kk-KZ" sz="1200" dirty="0">
                          <a:solidFill>
                            <a:srgbClr val="000000"/>
                          </a:solidFill>
                          <a:latin typeface="Times New Roman" pitchFamily="18" charset="0"/>
                          <a:ea typeface="Calibri"/>
                          <a:cs typeface="Times New Roman" pitchFamily="18" charset="0"/>
                        </a:rPr>
                        <a:t>Техникалық сипаттамалар</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err="1">
                          <a:solidFill>
                            <a:srgbClr val="000000"/>
                          </a:solidFill>
                          <a:latin typeface="Times New Roman" pitchFamily="18" charset="0"/>
                          <a:ea typeface="Calibri"/>
                          <a:cs typeface="Times New Roman" pitchFamily="18" charset="0"/>
                        </a:rPr>
                        <a:t>Leica</a:t>
                      </a:r>
                      <a:r>
                        <a:rPr lang="ru-RU" sz="1200" dirty="0">
                          <a:solidFill>
                            <a:srgbClr val="000000"/>
                          </a:solidFill>
                          <a:latin typeface="Times New Roman" pitchFamily="18" charset="0"/>
                          <a:ea typeface="Calibri"/>
                          <a:cs typeface="Times New Roman" pitchFamily="18" charset="0"/>
                        </a:rPr>
                        <a:t> TS06plus R1000</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9645">
                <a:tc>
                  <a:txBody>
                    <a:bodyPr/>
                    <a:lstStyle/>
                    <a:p>
                      <a:pPr algn="ctr">
                        <a:lnSpc>
                          <a:spcPct val="115000"/>
                        </a:lnSpc>
                        <a:spcAft>
                          <a:spcPts val="0"/>
                        </a:spcAft>
                      </a:pPr>
                      <a:r>
                        <a:rPr lang="kk-KZ" sz="1200" dirty="0">
                          <a:solidFill>
                            <a:srgbClr val="000000"/>
                          </a:solidFill>
                          <a:latin typeface="Times New Roman" pitchFamily="18" charset="0"/>
                          <a:ea typeface="Calibri"/>
                          <a:cs typeface="Times New Roman" pitchFamily="18" charset="0"/>
                        </a:rPr>
                        <a:t>Көру дүрбісінің ұлғаюы</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Times New Roman" pitchFamily="18" charset="0"/>
                          <a:ea typeface="Calibri"/>
                          <a:cs typeface="Times New Roman" pitchFamily="18" charset="0"/>
                        </a:rPr>
                        <a:t>30</a:t>
                      </a:r>
                      <a:r>
                        <a:rPr lang="ru-RU" sz="1200">
                          <a:solidFill>
                            <a:srgbClr val="000000"/>
                          </a:solidFill>
                          <a:latin typeface="Times New Roman" pitchFamily="18" charset="0"/>
                          <a:ea typeface="Calibri"/>
                          <a:cs typeface="Times New Roman" pitchFamily="18" charset="0"/>
                        </a:rPr>
                        <a:t>х</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9645">
                <a:tc>
                  <a:txBody>
                    <a:bodyPr/>
                    <a:lstStyle/>
                    <a:p>
                      <a:pPr algn="ctr">
                        <a:lnSpc>
                          <a:spcPct val="115000"/>
                        </a:lnSpc>
                        <a:spcAft>
                          <a:spcPts val="0"/>
                        </a:spcAft>
                      </a:pPr>
                      <a:r>
                        <a:rPr lang="kk-KZ" sz="1200" dirty="0">
                          <a:solidFill>
                            <a:srgbClr val="000000"/>
                          </a:solidFill>
                          <a:latin typeface="Times New Roman" pitchFamily="18" charset="0"/>
                          <a:ea typeface="Calibri"/>
                          <a:cs typeface="Times New Roman" pitchFamily="18" charset="0"/>
                        </a:rPr>
                        <a:t>Бұрышты өлшеу  дәлдігі, с</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solidFill>
                            <a:srgbClr val="000000"/>
                          </a:solidFill>
                          <a:latin typeface="Times New Roman" pitchFamily="18" charset="0"/>
                          <a:ea typeface="Calibri"/>
                          <a:cs typeface="Times New Roman" pitchFamily="18" charset="0"/>
                        </a:rPr>
                        <a:t>2</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59292">
                <a:tc>
                  <a:txBody>
                    <a:bodyPr/>
                    <a:lstStyle/>
                    <a:p>
                      <a:pPr algn="ctr">
                        <a:lnSpc>
                          <a:spcPct val="115000"/>
                        </a:lnSpc>
                        <a:spcAft>
                          <a:spcPts val="0"/>
                        </a:spcAft>
                      </a:pPr>
                      <a:r>
                        <a:rPr lang="kk-KZ" sz="1200" dirty="0">
                          <a:solidFill>
                            <a:srgbClr val="000000"/>
                          </a:solidFill>
                          <a:latin typeface="Times New Roman" pitchFamily="18" charset="0"/>
                          <a:ea typeface="Calibri"/>
                          <a:cs typeface="Times New Roman" pitchFamily="18" charset="0"/>
                        </a:rPr>
                        <a:t>Бір стандарты призмаға өлшеу қашықтығы, дейін, м</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Times New Roman" pitchFamily="18" charset="0"/>
                          <a:ea typeface="Calibri"/>
                          <a:cs typeface="Times New Roman" pitchFamily="18" charset="0"/>
                        </a:rPr>
                        <a:t>3</a:t>
                      </a:r>
                      <a:r>
                        <a:rPr lang="ru-RU" sz="1200" dirty="0">
                          <a:solidFill>
                            <a:srgbClr val="000000"/>
                          </a:solidFill>
                          <a:latin typeface="Times New Roman" pitchFamily="18" charset="0"/>
                          <a:ea typeface="Calibri"/>
                          <a:cs typeface="Times New Roman" pitchFamily="18" charset="0"/>
                        </a:rPr>
                        <a:t>500 </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59292">
                <a:tc>
                  <a:txBody>
                    <a:bodyPr/>
                    <a:lstStyle/>
                    <a:p>
                      <a:pPr algn="ctr">
                        <a:lnSpc>
                          <a:spcPct val="115000"/>
                        </a:lnSpc>
                        <a:spcAft>
                          <a:spcPts val="0"/>
                        </a:spcAft>
                      </a:pPr>
                      <a:r>
                        <a:rPr lang="kk-KZ" sz="1200">
                          <a:solidFill>
                            <a:srgbClr val="000000"/>
                          </a:solidFill>
                          <a:latin typeface="Times New Roman" pitchFamily="18" charset="0"/>
                          <a:ea typeface="Calibri"/>
                          <a:cs typeface="Times New Roman" pitchFamily="18" charset="0"/>
                        </a:rPr>
                        <a:t>Шағылыстырғышсыз өлшеу қашықтығы, дейін, м</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100 </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59292">
                <a:tc>
                  <a:txBody>
                    <a:bodyPr/>
                    <a:lstStyle/>
                    <a:p>
                      <a:pPr algn="ctr">
                        <a:lnSpc>
                          <a:spcPct val="115000"/>
                        </a:lnSpc>
                        <a:spcAft>
                          <a:spcPts val="0"/>
                        </a:spcAft>
                      </a:pPr>
                      <a:r>
                        <a:rPr lang="kk-KZ" sz="1200">
                          <a:solidFill>
                            <a:srgbClr val="000000"/>
                          </a:solidFill>
                          <a:latin typeface="Times New Roman" pitchFamily="18" charset="0"/>
                          <a:ea typeface="Calibri"/>
                          <a:cs typeface="Times New Roman" pitchFamily="18" charset="0"/>
                        </a:rPr>
                        <a:t>Бір призмаға қашықтықты өлшеу дәлдігі, мм</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1,5+2рр</a:t>
                      </a:r>
                      <a:r>
                        <a:rPr lang="en-US" sz="1200" dirty="0">
                          <a:solidFill>
                            <a:srgbClr val="000000"/>
                          </a:solidFill>
                          <a:latin typeface="Times New Roman" pitchFamily="18" charset="0"/>
                          <a:ea typeface="Calibri"/>
                          <a:cs typeface="Times New Roman" pitchFamily="18" charset="0"/>
                        </a:rPr>
                        <a:t>m</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9645">
                <a:tc>
                  <a:txBody>
                    <a:bodyPr/>
                    <a:lstStyle/>
                    <a:p>
                      <a:pPr algn="ctr">
                        <a:lnSpc>
                          <a:spcPct val="115000"/>
                        </a:lnSpc>
                        <a:spcAft>
                          <a:spcPts val="0"/>
                        </a:spcAft>
                      </a:pPr>
                      <a:r>
                        <a:rPr lang="ru-MO" sz="1200">
                          <a:solidFill>
                            <a:srgbClr val="000000"/>
                          </a:solidFill>
                          <a:latin typeface="Times New Roman" pitchFamily="18" charset="0"/>
                          <a:ea typeface="Calibri"/>
                          <a:cs typeface="Times New Roman" pitchFamily="18" charset="0"/>
                        </a:rPr>
                        <a:t>Судан сақталынуы</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IP55</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9645">
                <a:tc>
                  <a:txBody>
                    <a:bodyPr/>
                    <a:lstStyle/>
                    <a:p>
                      <a:pPr algn="ctr">
                        <a:lnSpc>
                          <a:spcPct val="115000"/>
                        </a:lnSpc>
                        <a:spcAft>
                          <a:spcPts val="0"/>
                        </a:spcAft>
                      </a:pPr>
                      <a:r>
                        <a:rPr lang="kk-KZ" sz="1200">
                          <a:solidFill>
                            <a:srgbClr val="000000"/>
                          </a:solidFill>
                          <a:latin typeface="Times New Roman" pitchFamily="18" charset="0"/>
                          <a:ea typeface="Calibri"/>
                          <a:cs typeface="Times New Roman" pitchFamily="18" charset="0"/>
                        </a:rPr>
                        <a:t>Деректерді сақтау, нүкте</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100 000</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1342">
                <a:tc>
                  <a:txBody>
                    <a:bodyPr/>
                    <a:lstStyle/>
                    <a:p>
                      <a:pPr algn="ctr">
                        <a:lnSpc>
                          <a:spcPct val="115000"/>
                        </a:lnSpc>
                        <a:spcAft>
                          <a:spcPts val="0"/>
                        </a:spcAft>
                      </a:pPr>
                      <a:r>
                        <a:rPr lang="kk-KZ" sz="1200">
                          <a:solidFill>
                            <a:srgbClr val="000000"/>
                          </a:solidFill>
                          <a:latin typeface="Times New Roman" pitchFamily="18" charset="0"/>
                          <a:ea typeface="Calibri"/>
                          <a:cs typeface="Times New Roman" pitchFamily="18" charset="0"/>
                        </a:rPr>
                        <a:t>Салмағы, </a:t>
                      </a:r>
                      <a:r>
                        <a:rPr lang="ru-RU" sz="1200">
                          <a:solidFill>
                            <a:srgbClr val="000000"/>
                          </a:solidFill>
                          <a:latin typeface="Times New Roman" pitchFamily="18" charset="0"/>
                          <a:ea typeface="Calibri"/>
                          <a:cs typeface="Times New Roman" pitchFamily="18" charset="0"/>
                        </a:rPr>
                        <a:t>кг</a:t>
                      </a:r>
                      <a:endParaRPr lang="ru-RU" sz="120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5,1</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24633">
                <a:tc>
                  <a:txBody>
                    <a:bodyPr/>
                    <a:lstStyle/>
                    <a:p>
                      <a:pPr algn="ctr">
                        <a:lnSpc>
                          <a:spcPct val="115000"/>
                        </a:lnSpc>
                        <a:spcAft>
                          <a:spcPts val="0"/>
                        </a:spcAft>
                      </a:pPr>
                      <a:r>
                        <a:rPr lang="kk-KZ" sz="1200" dirty="0">
                          <a:solidFill>
                            <a:srgbClr val="000000"/>
                          </a:solidFill>
                          <a:latin typeface="Times New Roman" pitchFamily="18" charset="0"/>
                          <a:ea typeface="Calibri"/>
                          <a:cs typeface="Times New Roman" pitchFamily="18" charset="0"/>
                        </a:rPr>
                        <a:t>Жұмыс істеу</a:t>
                      </a:r>
                      <a:r>
                        <a:rPr lang="ru-RU" sz="1200" dirty="0">
                          <a:solidFill>
                            <a:srgbClr val="000000"/>
                          </a:solidFill>
                          <a:latin typeface="Times New Roman" pitchFamily="18" charset="0"/>
                          <a:ea typeface="Calibri"/>
                          <a:cs typeface="Times New Roman" pitchFamily="18" charset="0"/>
                        </a:rPr>
                        <a:t> температура</a:t>
                      </a:r>
                      <a:r>
                        <a:rPr lang="kk-KZ" sz="1200" dirty="0">
                          <a:solidFill>
                            <a:srgbClr val="000000"/>
                          </a:solidFill>
                          <a:latin typeface="Times New Roman" pitchFamily="18" charset="0"/>
                          <a:ea typeface="Calibri"/>
                          <a:cs typeface="Times New Roman" pitchFamily="18" charset="0"/>
                        </a:rPr>
                        <a:t>сы,  </a:t>
                      </a:r>
                      <a:r>
                        <a:rPr lang="ru-RU" sz="1200" dirty="0">
                          <a:solidFill>
                            <a:srgbClr val="000000"/>
                          </a:solidFill>
                          <a:latin typeface="Times New Roman" pitchFamily="18" charset="0"/>
                          <a:ea typeface="Calibri"/>
                          <a:cs typeface="Times New Roman" pitchFamily="18" charset="0"/>
                        </a:rPr>
                        <a:t>°С</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-20 </a:t>
                      </a:r>
                      <a:endParaRPr lang="ru-RU" sz="1200" dirty="0">
                        <a:latin typeface="Times New Roman" pitchFamily="18" charset="0"/>
                        <a:ea typeface="Calibri"/>
                        <a:cs typeface="Times New Roman" pitchFamily="18" charset="0"/>
                      </a:endParaRPr>
                    </a:p>
                    <a:p>
                      <a:pPr algn="ctr">
                        <a:lnSpc>
                          <a:spcPct val="115000"/>
                        </a:lnSpc>
                        <a:spcAft>
                          <a:spcPts val="0"/>
                        </a:spcAft>
                      </a:pPr>
                      <a:r>
                        <a:rPr lang="ru-RU" sz="1200" dirty="0">
                          <a:solidFill>
                            <a:srgbClr val="000000"/>
                          </a:solidFill>
                          <a:latin typeface="Times New Roman" pitchFamily="18" charset="0"/>
                          <a:ea typeface="Calibri"/>
                          <a:cs typeface="Times New Roman" pitchFamily="18" charset="0"/>
                        </a:rPr>
                        <a:t>+ 50</a:t>
                      </a:r>
                      <a:endParaRPr lang="ru-RU" sz="1200" dirty="0">
                        <a:latin typeface="Times New Roman" pitchFamily="18" charset="0"/>
                        <a:ea typeface="Calibri"/>
                        <a:cs typeface="Times New Roman" pitchFamily="18" charset="0"/>
                      </a:endParaRPr>
                    </a:p>
                  </a:txBody>
                  <a:tcPr marL="36474" marR="36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pic>
        <p:nvPicPr>
          <p:cNvPr id="131109" name="Picture 1" descr="http://www.geobrand.ru/upload/iblock/46d/46d4c9097acc5d6e9e2398efdc1d56d3.jpg"/>
          <p:cNvPicPr>
            <a:picLocks noChangeAspect="1" noChangeArrowheads="1"/>
          </p:cNvPicPr>
          <p:nvPr/>
        </p:nvPicPr>
        <p:blipFill>
          <a:blip r:embed="rId2" r:link="rId3"/>
          <a:srcRect/>
          <a:stretch>
            <a:fillRect/>
          </a:stretch>
        </p:blipFill>
        <p:spPr bwMode="auto">
          <a:xfrm>
            <a:off x="1753927" y="1824085"/>
            <a:ext cx="2019189" cy="296985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43" name="Rectangle 215"/>
          <p:cNvSpPr>
            <a:spLocks noGrp="1" noChangeArrowheads="1"/>
          </p:cNvSpPr>
          <p:nvPr>
            <p:ph type="title"/>
          </p:nvPr>
        </p:nvSpPr>
        <p:spPr>
          <a:xfrm>
            <a:off x="1981201" y="457201"/>
            <a:ext cx="8507413" cy="523875"/>
          </a:xfrm>
        </p:spPr>
        <p:txBody>
          <a:bodyPr rtlCol="0">
            <a:normAutofit fontScale="90000"/>
          </a:bodyPr>
          <a:lstStyle/>
          <a:p>
            <a:pPr>
              <a:defRPr/>
            </a:pPr>
            <a:r>
              <a:rPr lang="kk-KZ" altLang="ru-RU" sz="3600" b="1">
                <a:latin typeface="Times New Roman" pitchFamily="18" charset="0"/>
                <a:cs typeface="Times New Roman" pitchFamily="18" charset="0"/>
              </a:rPr>
              <a:t>Trimble M3 (3") электронды тахеометр</a:t>
            </a:r>
            <a:endParaRPr lang="ru-RU" altLang="ru-RU" sz="3600" b="1">
              <a:latin typeface="Times New Roman" pitchFamily="18" charset="0"/>
              <a:cs typeface="Times New Roman" pitchFamily="18" charset="0"/>
            </a:endParaRPr>
          </a:p>
        </p:txBody>
      </p:sp>
      <p:pic>
        <p:nvPicPr>
          <p:cNvPr id="135170" name="Picture 4" descr="trimble_m3b"/>
          <p:cNvPicPr>
            <a:picLocks noChangeAspect="1" noChangeArrowheads="1"/>
          </p:cNvPicPr>
          <p:nvPr/>
        </p:nvPicPr>
        <p:blipFill>
          <a:blip r:embed="rId2"/>
          <a:srcRect/>
          <a:stretch>
            <a:fillRect/>
          </a:stretch>
        </p:blipFill>
        <p:spPr bwMode="auto">
          <a:xfrm>
            <a:off x="8423276" y="2133601"/>
            <a:ext cx="1827213" cy="2976563"/>
          </a:xfrm>
          <a:prstGeom prst="rect">
            <a:avLst/>
          </a:prstGeom>
          <a:noFill/>
          <a:ln w="9525">
            <a:noFill/>
            <a:miter lim="800000"/>
            <a:headEnd/>
            <a:tailEnd/>
          </a:ln>
        </p:spPr>
      </p:pic>
      <p:graphicFrame>
        <p:nvGraphicFramePr>
          <p:cNvPr id="125387" name="Group 459"/>
          <p:cNvGraphicFramePr>
            <a:graphicFrameLocks noGrp="1"/>
          </p:cNvGraphicFramePr>
          <p:nvPr>
            <p:ph type="tbl" idx="1"/>
          </p:nvPr>
        </p:nvGraphicFramePr>
        <p:xfrm>
          <a:off x="2063751" y="1196975"/>
          <a:ext cx="6048375" cy="5394960"/>
        </p:xfrm>
        <a:graphic>
          <a:graphicData uri="http://schemas.openxmlformats.org/drawingml/2006/table">
            <a:tbl>
              <a:tblPr/>
              <a:tblGrid>
                <a:gridCol w="2687638">
                  <a:extLst>
                    <a:ext uri="{9D8B030D-6E8A-4147-A177-3AD203B41FA5}">
                      <a16:colId xmlns:a16="http://schemas.microsoft.com/office/drawing/2014/main" val="20000"/>
                    </a:ext>
                  </a:extLst>
                </a:gridCol>
                <a:gridCol w="3360737">
                  <a:extLst>
                    <a:ext uri="{9D8B030D-6E8A-4147-A177-3AD203B41FA5}">
                      <a16:colId xmlns:a16="http://schemas.microsoft.com/office/drawing/2014/main" val="20001"/>
                    </a:ext>
                  </a:extLst>
                </a:gridCol>
              </a:tblGrid>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Көрсеткіштер</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Мәні</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57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Көру дүрбісінің үлкейтуі</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30x</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Лазерлі көздегіш</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оаксиаль</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ді</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көрінетін қызыл жарық</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57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Лазер</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лі центрлегіш</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қызыл</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жарықтылықтың 4 дәрежесі</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Бұрыштық өлшеу дәлдігі</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3"</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20650">
                <a:tc rowSpan="2">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Арақашықты өлшеу:</a:t>
                      </a:r>
                      <a:endPar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1 призма</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шағылыстырушысыз</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5</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000 м</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дейін</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vMerge="1">
                  <a:txBody>
                    <a:bodyPr/>
                    <a:lstStyle/>
                    <a:p>
                      <a:endParaRPr lang="ru-RU"/>
                    </a:p>
                  </a:txBody>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400 м</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дейін</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7325">
                <a:tc rowSpan="2">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Өлшеу уақыты: </a:t>
                      </a:r>
                      <a:endPar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бір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призма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шағылыстырушысыз</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1,5 / 0,8 сек.</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2413">
                <a:tc vMerge="1">
                  <a:txBody>
                    <a:bodyPr/>
                    <a:lstStyle/>
                    <a:p>
                      <a:endParaRPr lang="ru-RU"/>
                    </a:p>
                  </a:txBody>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1,8 / 1,0 сек. </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5738">
                <a:tc rowSpan="2">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Дәлдігі: </a:t>
                      </a:r>
                      <a:endPar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призмаға көздеу</a:t>
                      </a:r>
                      <a:endPar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шағылыстырушысыз</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2</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мм+2 мм/км</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1938">
                <a:tc vMerge="1">
                  <a:txBody>
                    <a:bodyPr/>
                    <a:lstStyle/>
                    <a:p>
                      <a:endParaRPr lang="ru-RU"/>
                    </a:p>
                  </a:txBody>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3</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мм+2 мм/км</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Жұмыстық диапозон температурасы</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–20 °C</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-дан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+50 °C</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дейін</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857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Төмен температуралы түрі</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–30 °C</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Шаң – тозаңнан қорғау</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IP66</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857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КЛ</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экраны</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QVGA,16-битті түс, ЖК-дисплей TFT. (320x240 пикселей)</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КП</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экраны</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г</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рафи</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калық</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ЖК-дисплей</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(128x64 пикселей)</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85738">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Операцион</a:t>
                      </a: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ды жүйе</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Windows CE</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87325">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Салмағы</a:t>
                      </a:r>
                      <a:endParaRPr kumimoji="0" lang="kk-KZ"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itchFamily="2" charset="2"/>
                        <a:defRPr sz="2800">
                          <a:solidFill>
                            <a:schemeClr val="tx1"/>
                          </a:solidFill>
                          <a:latin typeface="Arial" pitchFamily="34" charset="0"/>
                          <a:cs typeface="Arial" pitchFamily="34" charset="0"/>
                        </a:defRPr>
                      </a:lvl1pPr>
                      <a:lvl2pPr>
                        <a:spcBef>
                          <a:spcPct val="20000"/>
                        </a:spcBef>
                        <a:buClr>
                          <a:schemeClr val="accent2"/>
                        </a:buClr>
                        <a:buSzPct val="80000"/>
                        <a:buFont typeface="Wingdings" pitchFamily="2" charset="2"/>
                        <a:defRPr sz="2400">
                          <a:solidFill>
                            <a:schemeClr val="tx1"/>
                          </a:solidFill>
                          <a:latin typeface="Arial" pitchFamily="34" charset="0"/>
                          <a:cs typeface="Arial" pitchFamily="34" charset="0"/>
                        </a:defRPr>
                      </a:lvl2pPr>
                      <a:lvl3pPr>
                        <a:spcBef>
                          <a:spcPct val="20000"/>
                        </a:spcBef>
                        <a:buClr>
                          <a:schemeClr val="bg2"/>
                        </a:buClr>
                        <a:buSzPct val="65000"/>
                        <a:buFont typeface="Wingdings" pitchFamily="2" charset="2"/>
                        <a:defRPr sz="2000">
                          <a:solidFill>
                            <a:schemeClr val="tx1"/>
                          </a:solidFill>
                          <a:latin typeface="Arial" pitchFamily="34" charset="0"/>
                          <a:cs typeface="Arial" pitchFamily="34" charset="0"/>
                        </a:defRPr>
                      </a:lvl3pPr>
                      <a:lvl4pPr>
                        <a:spcBef>
                          <a:spcPct val="20000"/>
                        </a:spcBef>
                        <a:buClr>
                          <a:schemeClr val="accent2"/>
                        </a:buClr>
                        <a:buSzPct val="70000"/>
                        <a:buFont typeface="Wingdings" pitchFamily="2" charset="2"/>
                        <a:defRPr>
                          <a:solidFill>
                            <a:schemeClr val="tx1"/>
                          </a:solidFill>
                          <a:latin typeface="Arial" pitchFamily="34" charset="0"/>
                          <a:cs typeface="Arial" pitchFamily="34" charset="0"/>
                        </a:defRPr>
                      </a:lvl4pPr>
                      <a:lvl5pPr>
                        <a:spcBef>
                          <a:spcPct val="20000"/>
                        </a:spcBef>
                        <a:buClr>
                          <a:schemeClr val="bg2"/>
                        </a:buClr>
                        <a:buFont typeface="Wingdings" pitchFamily="2" charset="2"/>
                        <a:defRPr>
                          <a:solidFill>
                            <a:schemeClr val="tx1"/>
                          </a:solidFill>
                          <a:latin typeface="Arial" pitchFamily="34" charset="0"/>
                          <a:cs typeface="Arial" pitchFamily="34" charset="0"/>
                        </a:defRPr>
                      </a:lvl5pPr>
                      <a:lvl6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6pPr>
                      <a:lvl7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7pPr>
                      <a:lvl8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8pPr>
                      <a:lvl9pPr fontAlgn="base">
                        <a:spcBef>
                          <a:spcPct val="20000"/>
                        </a:spcBef>
                        <a:spcAft>
                          <a:spcPct val="0"/>
                        </a:spcAft>
                        <a:buClr>
                          <a:schemeClr val="bg2"/>
                        </a:buClr>
                        <a:buFont typeface="Wingdings" pitchFamily="2" charset="2"/>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3,8 кг</a:t>
                      </a:r>
                      <a:endParaRPr kumimoji="0" lang="ru-RU" altLang="ru-RU" sz="1200" b="0" i="0" u="none" strike="noStrike" cap="none" normalizeH="0" baseline="0">
                        <a:ln>
                          <a:noFill/>
                        </a:ln>
                        <a:solidFill>
                          <a:schemeClr val="tx1"/>
                        </a:solidFill>
                        <a:effectLst/>
                        <a:latin typeface="Arial" pitchFamily="34" charset="0"/>
                        <a:ea typeface="Calibri" pitchFamily="34"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6C43E6-2189-4929-B66F-8B69A62DBE4D}"/>
              </a:ext>
            </a:extLst>
          </p:cNvPr>
          <p:cNvSpPr>
            <a:spLocks noGrp="1"/>
          </p:cNvSpPr>
          <p:nvPr>
            <p:ph type="title"/>
          </p:nvPr>
        </p:nvSpPr>
        <p:spPr/>
        <p:txBody>
          <a:bodyPr/>
          <a:lstStyle/>
          <a:p>
            <a:pPr algn="ctr"/>
            <a:r>
              <a:rPr lang="kk-KZ" b="1" dirty="0"/>
              <a:t>Ара қашықтықты өлшеу қағадасы</a:t>
            </a:r>
            <a:endParaRPr lang="ru-RU" b="1" dirty="0"/>
          </a:p>
        </p:txBody>
      </p:sp>
      <p:pic>
        <p:nvPicPr>
          <p:cNvPr id="6" name="Рисунок 5">
            <a:extLst>
              <a:ext uri="{FF2B5EF4-FFF2-40B4-BE49-F238E27FC236}">
                <a16:creationId xmlns:a16="http://schemas.microsoft.com/office/drawing/2014/main" id="{37034147-7297-4150-902F-A3720EE8C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329" y="2387222"/>
            <a:ext cx="8751342" cy="3503397"/>
          </a:xfrm>
          <a:prstGeom prst="rect">
            <a:avLst/>
          </a:prstGeom>
        </p:spPr>
      </p:pic>
    </p:spTree>
    <p:extLst>
      <p:ext uri="{BB962C8B-B14F-4D97-AF65-F5344CB8AC3E}">
        <p14:creationId xmlns:p14="http://schemas.microsoft.com/office/powerpoint/2010/main" val="14334440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729</Words>
  <Application>Microsoft Office PowerPoint</Application>
  <PresentationFormat>Широкоэкранный</PresentationFormat>
  <Paragraphs>177</Paragraphs>
  <Slides>11</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11</vt:i4>
      </vt:variant>
    </vt:vector>
  </HeadingPairs>
  <TitlesOfParts>
    <vt:vector size="20" baseType="lpstr">
      <vt:lpstr>Arial</vt:lpstr>
      <vt:lpstr>Calibri</vt:lpstr>
      <vt:lpstr>Calibri Light</vt:lpstr>
      <vt:lpstr>KZ Times New Roman</vt:lpstr>
      <vt:lpstr>Symbol</vt:lpstr>
      <vt:lpstr>Times New Roman</vt:lpstr>
      <vt:lpstr>Wingdings</vt:lpstr>
      <vt:lpstr>Тема Office</vt:lpstr>
      <vt:lpstr>Microsoft Equation 3.0</vt:lpstr>
      <vt:lpstr>Радиоқашықтық өлшеуіштер. Жарық қашықтық өлшеуіштер</vt:lpstr>
      <vt:lpstr>Радиоқашықтық өлшеуіштер</vt:lpstr>
      <vt:lpstr>Презентация PowerPoint</vt:lpstr>
      <vt:lpstr>Презентация PowerPoint</vt:lpstr>
      <vt:lpstr>Презентация PowerPoint</vt:lpstr>
      <vt:lpstr>Презентация PowerPoint</vt:lpstr>
      <vt:lpstr>Презентация PowerPoint</vt:lpstr>
      <vt:lpstr>Электронды тахеометрлердің техникалық сипаттамалары</vt:lpstr>
      <vt:lpstr>Leica TS06plus  электронды тахеометр</vt:lpstr>
      <vt:lpstr>Trimble M3 (3") электронды тахеометр</vt:lpstr>
      <vt:lpstr>Ара қашықтықты өлшеу қағадасы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4</cp:revision>
  <dcterms:created xsi:type="dcterms:W3CDTF">2020-03-27T01:20:28Z</dcterms:created>
  <dcterms:modified xsi:type="dcterms:W3CDTF">2020-03-27T01:39:47Z</dcterms:modified>
</cp:coreProperties>
</file>